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</p:sldMasterIdLst>
  <p:notesMasterIdLst>
    <p:notesMasterId r:id="rId51"/>
  </p:notesMasterIdLst>
  <p:sldIdLst>
    <p:sldId id="275" r:id="rId6"/>
    <p:sldId id="277" r:id="rId7"/>
    <p:sldId id="314" r:id="rId8"/>
    <p:sldId id="276" r:id="rId9"/>
    <p:sldId id="278" r:id="rId10"/>
    <p:sldId id="279" r:id="rId11"/>
    <p:sldId id="280" r:id="rId12"/>
    <p:sldId id="316" r:id="rId13"/>
    <p:sldId id="317" r:id="rId14"/>
    <p:sldId id="318" r:id="rId15"/>
    <p:sldId id="319" r:id="rId16"/>
    <p:sldId id="282" r:id="rId17"/>
    <p:sldId id="283" r:id="rId18"/>
    <p:sldId id="284" r:id="rId19"/>
    <p:sldId id="285" r:id="rId20"/>
    <p:sldId id="286" r:id="rId21"/>
    <p:sldId id="315" r:id="rId22"/>
    <p:sldId id="287" r:id="rId23"/>
    <p:sldId id="303" r:id="rId24"/>
    <p:sldId id="306" r:id="rId25"/>
    <p:sldId id="304" r:id="rId26"/>
    <p:sldId id="288" r:id="rId27"/>
    <p:sldId id="320" r:id="rId28"/>
    <p:sldId id="305" r:id="rId29"/>
    <p:sldId id="307" r:id="rId30"/>
    <p:sldId id="308" r:id="rId31"/>
    <p:sldId id="310" r:id="rId32"/>
    <p:sldId id="311" r:id="rId33"/>
    <p:sldId id="309" r:id="rId34"/>
    <p:sldId id="293" r:id="rId35"/>
    <p:sldId id="294" r:id="rId36"/>
    <p:sldId id="300" r:id="rId37"/>
    <p:sldId id="301" r:id="rId38"/>
    <p:sldId id="295" r:id="rId39"/>
    <p:sldId id="302" r:id="rId40"/>
    <p:sldId id="296" r:id="rId41"/>
    <p:sldId id="297" r:id="rId42"/>
    <p:sldId id="298" r:id="rId43"/>
    <p:sldId id="299" r:id="rId44"/>
    <p:sldId id="289" r:id="rId45"/>
    <p:sldId id="312" r:id="rId46"/>
    <p:sldId id="290" r:id="rId47"/>
    <p:sldId id="292" r:id="rId48"/>
    <p:sldId id="313" r:id="rId49"/>
    <p:sldId id="291" r:id="rId5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91008F"/>
    <a:srgbClr val="111D3A"/>
    <a:srgbClr val="0E152A"/>
    <a:srgbClr val="E400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765" autoAdjust="0"/>
    <p:restoredTop sz="94660"/>
  </p:normalViewPr>
  <p:slideViewPr>
    <p:cSldViewPr snapToGrid="0" snapToObjects="1">
      <p:cViewPr>
        <p:scale>
          <a:sx n="94" d="100"/>
          <a:sy n="94" d="100"/>
        </p:scale>
        <p:origin x="-1224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50" Type="http://schemas.openxmlformats.org/officeDocument/2006/relationships/slide" Target="slides/slide45.xml"/><Relationship Id="rId51" Type="http://schemas.openxmlformats.org/officeDocument/2006/relationships/notesMaster" Target="notesMasters/notesMaster1.xml"/><Relationship Id="rId52" Type="http://schemas.openxmlformats.org/officeDocument/2006/relationships/printerSettings" Target="printerSettings/printerSettings1.bin"/><Relationship Id="rId53" Type="http://schemas.openxmlformats.org/officeDocument/2006/relationships/presProps" Target="presProps.xml"/><Relationship Id="rId54" Type="http://schemas.openxmlformats.org/officeDocument/2006/relationships/viewProps" Target="viewProps.xml"/><Relationship Id="rId55" Type="http://schemas.openxmlformats.org/officeDocument/2006/relationships/theme" Target="theme/theme1.xml"/><Relationship Id="rId56" Type="http://schemas.openxmlformats.org/officeDocument/2006/relationships/tableStyles" Target="tableStyles.xml"/><Relationship Id="rId40" Type="http://schemas.openxmlformats.org/officeDocument/2006/relationships/slide" Target="slides/slide35.xml"/><Relationship Id="rId41" Type="http://schemas.openxmlformats.org/officeDocument/2006/relationships/slide" Target="slides/slide36.xml"/><Relationship Id="rId42" Type="http://schemas.openxmlformats.org/officeDocument/2006/relationships/slide" Target="slides/slide37.xml"/><Relationship Id="rId43" Type="http://schemas.openxmlformats.org/officeDocument/2006/relationships/slide" Target="slides/slide38.xml"/><Relationship Id="rId44" Type="http://schemas.openxmlformats.org/officeDocument/2006/relationships/slide" Target="slides/slide39.xml"/><Relationship Id="rId45" Type="http://schemas.openxmlformats.org/officeDocument/2006/relationships/slide" Target="slides/slide40.xml"/><Relationship Id="rId46" Type="http://schemas.openxmlformats.org/officeDocument/2006/relationships/slide" Target="slides/slide41.xml"/><Relationship Id="rId47" Type="http://schemas.openxmlformats.org/officeDocument/2006/relationships/slide" Target="slides/slide42.xml"/><Relationship Id="rId48" Type="http://schemas.openxmlformats.org/officeDocument/2006/relationships/slide" Target="slides/slide43.xml"/><Relationship Id="rId49" Type="http://schemas.openxmlformats.org/officeDocument/2006/relationships/slide" Target="slides/slide44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customXml" Target="../customXml/item4.xml"/><Relationship Id="rId5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B71CC7-45F4-410F-9648-AF745C34F3E4}" type="datetimeFigureOut">
              <a:rPr lang="en-US"/>
              <a:t>19/06/16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1651CB-BC94-4C11-A508-29CB655CC918}" type="slidenum">
              <a:rPr lang="en-US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2649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651CB-BC94-4C11-A508-29CB655CC918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6873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41406"/>
            <a:ext cx="7772400" cy="1759045"/>
          </a:xfrm>
        </p:spPr>
        <p:txBody>
          <a:bodyPr anchor="t">
            <a:normAutofit/>
          </a:bodyPr>
          <a:lstStyle>
            <a:lvl1pPr>
              <a:defRPr sz="3600"/>
            </a:lvl1pPr>
          </a:lstStyle>
          <a:p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edit</a:t>
            </a:r>
            <a:r>
              <a:rPr lang="de-DE" dirty="0" smtClean="0"/>
              <a:t>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1120" y="3886200"/>
            <a:ext cx="6400800" cy="1391397"/>
          </a:xfrm>
        </p:spPr>
        <p:txBody>
          <a:bodyPr/>
          <a:lstStyle>
            <a:lvl1pPr marL="0" indent="0" algn="l">
              <a:buNone/>
              <a:defRPr sz="2000" baseline="0">
                <a:solidFill>
                  <a:srgbClr val="111D3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edit</a:t>
            </a:r>
            <a:r>
              <a:rPr lang="de-DE" dirty="0" smtClean="0"/>
              <a:t> Master </a:t>
            </a:r>
            <a:r>
              <a:rPr lang="de-DE" dirty="0" err="1" smtClean="0"/>
              <a:t>subtitle</a:t>
            </a:r>
            <a:r>
              <a:rPr lang="de-DE" dirty="0" smtClean="0"/>
              <a:t> style</a:t>
            </a:r>
          </a:p>
          <a:p>
            <a:endParaRPr lang="de-DE" dirty="0" smtClean="0"/>
          </a:p>
          <a:p>
            <a:r>
              <a:rPr lang="de-DE" dirty="0" smtClean="0"/>
              <a:t>SPEAKER NAME</a:t>
            </a:r>
          </a:p>
          <a:p>
            <a:endParaRPr lang="de-DE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41917-7D80-5845-BBA1-26E8FC06F98A}" type="datetimeFigureOut">
              <a:rPr lang="en-US" smtClean="0"/>
              <a:t>19/06/16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9FCDA-B809-C440-BD62-3E96D0DA3F33}" type="slidenum">
              <a:rPr lang="en-US" smtClean="0"/>
              <a:t>‹Nr.›</a:t>
            </a:fld>
            <a:endParaRPr lang="en-US"/>
          </a:p>
        </p:txBody>
      </p:sp>
      <p:sp>
        <p:nvSpPr>
          <p:cNvPr id="7" name="Footer Placeholder 4"/>
          <p:cNvSpPr txBox="1">
            <a:spLocks/>
          </p:cNvSpPr>
          <p:nvPr userDrawn="1"/>
        </p:nvSpPr>
        <p:spPr>
          <a:xfrm>
            <a:off x="3154992" y="6373651"/>
            <a:ext cx="32803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Markus Gaug, Site Climatology at ORM, CCF F2F meeting Barcelona</a:t>
            </a:r>
            <a:endParaRPr lang="en-US" dirty="0"/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6556968" y="63736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9A9FCDA-B809-C440-BD62-3E96D0DA3F33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9" name="Date Placeholder 3"/>
          <p:cNvSpPr txBox="1">
            <a:spLocks/>
          </p:cNvSpPr>
          <p:nvPr userDrawn="1"/>
        </p:nvSpPr>
        <p:spPr>
          <a:xfrm>
            <a:off x="460968" y="636014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20/06/2016</a:t>
            </a:r>
            <a:endParaRPr lang="en-US" dirty="0"/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6570480" y="636014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9A9FCDA-B809-C440-BD62-3E96D0DA3F33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4105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41917-7D80-5845-BBA1-26E8FC06F98A}" type="datetimeFigureOut">
              <a:rPr lang="en-US" smtClean="0"/>
              <a:t>19/06/16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9FCDA-B809-C440-BD62-3E96D0DA3F33}" type="slidenum">
              <a:rPr lang="en-US" smtClean="0"/>
              <a:t>‹Nr.›</a:t>
            </a:fld>
            <a:endParaRPr lang="en-US"/>
          </a:p>
        </p:txBody>
      </p:sp>
      <p:pic>
        <p:nvPicPr>
          <p:cNvPr id="7" name="Picture 6" descr="CTA_Logo_Template_RGB2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173"/>
          <a:stretch/>
        </p:blipFill>
        <p:spPr>
          <a:xfrm>
            <a:off x="7558096" y="177497"/>
            <a:ext cx="1549631" cy="935997"/>
          </a:xfrm>
          <a:prstGeom prst="rect">
            <a:avLst/>
          </a:prstGeom>
        </p:spPr>
      </p:pic>
      <p:sp>
        <p:nvSpPr>
          <p:cNvPr id="9" name="Footer Placeholder 4"/>
          <p:cNvSpPr txBox="1">
            <a:spLocks/>
          </p:cNvSpPr>
          <p:nvPr userDrawn="1"/>
        </p:nvSpPr>
        <p:spPr>
          <a:xfrm>
            <a:off x="3127968" y="6346631"/>
            <a:ext cx="32803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Markus Gaug, Site Climatology at ORM, CCF F2F meeting Barcelona</a:t>
            </a:r>
            <a:endParaRPr lang="en-US" dirty="0"/>
          </a:p>
        </p:txBody>
      </p:sp>
      <p:sp>
        <p:nvSpPr>
          <p:cNvPr id="10" name="Date Placeholder 3"/>
          <p:cNvSpPr txBox="1">
            <a:spLocks/>
          </p:cNvSpPr>
          <p:nvPr userDrawn="1"/>
        </p:nvSpPr>
        <p:spPr>
          <a:xfrm>
            <a:off x="474480" y="636014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20/06/2016</a:t>
            </a:r>
            <a:endParaRPr lang="en-US" dirty="0"/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6583992" y="636014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9A9FCDA-B809-C440-BD62-3E96D0DA3F33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86408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146" y="238615"/>
            <a:ext cx="6818312" cy="824083"/>
          </a:xfrm>
        </p:spPr>
        <p:txBody>
          <a:bodyPr/>
          <a:lstStyle/>
          <a:p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edit</a:t>
            </a:r>
            <a:r>
              <a:rPr lang="de-DE" dirty="0" smtClean="0"/>
              <a:t>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9820" y="1644067"/>
            <a:ext cx="4038600" cy="3394075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edit</a:t>
            </a:r>
            <a:r>
              <a:rPr lang="de-DE" dirty="0" smtClean="0"/>
              <a:t> Master </a:t>
            </a:r>
            <a:r>
              <a:rPr lang="de-DE" dirty="0" err="1" smtClean="0"/>
              <a:t>text</a:t>
            </a:r>
            <a:r>
              <a:rPr lang="de-DE" dirty="0" smtClean="0"/>
              <a:t> </a:t>
            </a:r>
            <a:r>
              <a:rPr lang="de-DE" dirty="0" err="1" smtClean="0"/>
              <a:t>styles</a:t>
            </a:r>
            <a:endParaRPr lang="de-DE" dirty="0" smtClean="0"/>
          </a:p>
          <a:p>
            <a:pPr lvl="1"/>
            <a:r>
              <a:rPr lang="de-DE" dirty="0" smtClean="0"/>
              <a:t>Second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2"/>
            <a:r>
              <a:rPr lang="de-DE" dirty="0" smtClean="0"/>
              <a:t>Third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3"/>
            <a:r>
              <a:rPr lang="de-DE" dirty="0" err="1" smtClean="0"/>
              <a:t>Fourth</a:t>
            </a:r>
            <a:r>
              <a:rPr lang="de-DE" dirty="0" smtClean="0"/>
              <a:t>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4"/>
            <a:r>
              <a:rPr lang="de-DE" dirty="0" err="1" smtClean="0"/>
              <a:t>Fifth</a:t>
            </a:r>
            <a:r>
              <a:rPr lang="de-DE" dirty="0" smtClean="0"/>
              <a:t> </a:t>
            </a:r>
            <a:r>
              <a:rPr lang="de-DE" dirty="0" err="1" smtClean="0"/>
              <a:t>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20820" y="1644067"/>
            <a:ext cx="4038600" cy="3394075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edit</a:t>
            </a:r>
            <a:r>
              <a:rPr lang="de-DE" dirty="0" smtClean="0"/>
              <a:t> Master </a:t>
            </a:r>
            <a:r>
              <a:rPr lang="de-DE" dirty="0" err="1" smtClean="0"/>
              <a:t>text</a:t>
            </a:r>
            <a:r>
              <a:rPr lang="de-DE" dirty="0" smtClean="0"/>
              <a:t> </a:t>
            </a:r>
            <a:r>
              <a:rPr lang="de-DE" dirty="0" err="1" smtClean="0"/>
              <a:t>styles</a:t>
            </a:r>
            <a:endParaRPr lang="de-DE" dirty="0" smtClean="0"/>
          </a:p>
          <a:p>
            <a:pPr lvl="1"/>
            <a:r>
              <a:rPr lang="de-DE" dirty="0" smtClean="0"/>
              <a:t>Second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2"/>
            <a:r>
              <a:rPr lang="de-DE" dirty="0" smtClean="0"/>
              <a:t>Third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3"/>
            <a:r>
              <a:rPr lang="de-DE" dirty="0" err="1" smtClean="0"/>
              <a:t>Fourth</a:t>
            </a:r>
            <a:r>
              <a:rPr lang="de-DE" dirty="0" smtClean="0"/>
              <a:t>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4"/>
            <a:r>
              <a:rPr lang="de-DE" dirty="0" err="1" smtClean="0"/>
              <a:t>Fifth</a:t>
            </a:r>
            <a:r>
              <a:rPr lang="de-DE" dirty="0" smtClean="0"/>
              <a:t> </a:t>
            </a:r>
            <a:r>
              <a:rPr lang="de-DE" dirty="0" err="1" smtClean="0"/>
              <a:t>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41917-7D80-5845-BBA1-26E8FC06F98A}" type="datetimeFigureOut">
              <a:rPr lang="en-US" smtClean="0"/>
              <a:t>19/06/16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9FCDA-B809-C440-BD62-3E96D0DA3F33}" type="slidenum">
              <a:rPr lang="en-US" smtClean="0"/>
              <a:t>‹Nr.›</a:t>
            </a:fld>
            <a:endParaRPr lang="en-US"/>
          </a:p>
        </p:txBody>
      </p:sp>
      <p:pic>
        <p:nvPicPr>
          <p:cNvPr id="9" name="Picture 8" descr="CTA_Logo_Template_RGB2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173"/>
          <a:stretch/>
        </p:blipFill>
        <p:spPr>
          <a:xfrm>
            <a:off x="7558096" y="177497"/>
            <a:ext cx="1549631" cy="935997"/>
          </a:xfrm>
          <a:prstGeom prst="rect">
            <a:avLst/>
          </a:prstGeom>
        </p:spPr>
      </p:pic>
      <p:sp>
        <p:nvSpPr>
          <p:cNvPr id="10" name="Footer Placeholder 4"/>
          <p:cNvSpPr txBox="1">
            <a:spLocks/>
          </p:cNvSpPr>
          <p:nvPr userDrawn="1"/>
        </p:nvSpPr>
        <p:spPr>
          <a:xfrm>
            <a:off x="3127968" y="6360141"/>
            <a:ext cx="32803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Markus Gaug, Site Climatology at ORM, CCF F2F meeting Barcelona</a:t>
            </a:r>
            <a:endParaRPr lang="en-US" dirty="0"/>
          </a:p>
        </p:txBody>
      </p:sp>
      <p:sp>
        <p:nvSpPr>
          <p:cNvPr id="11" name="Date Placeholder 3"/>
          <p:cNvSpPr txBox="1">
            <a:spLocks/>
          </p:cNvSpPr>
          <p:nvPr userDrawn="1"/>
        </p:nvSpPr>
        <p:spPr>
          <a:xfrm>
            <a:off x="460968" y="636014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20/06/2016</a:t>
            </a:r>
            <a:endParaRPr lang="en-US" dirty="0"/>
          </a:p>
        </p:txBody>
      </p:sp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6570480" y="636014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9A9FCDA-B809-C440-BD62-3E96D0DA3F33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8267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0571"/>
            <a:ext cx="7002257" cy="974887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edit</a:t>
            </a:r>
            <a:r>
              <a:rPr lang="de-DE" dirty="0" smtClean="0"/>
              <a:t> Master </a:t>
            </a:r>
            <a:r>
              <a:rPr lang="de-DE" dirty="0" err="1" smtClean="0"/>
              <a:t>text</a:t>
            </a:r>
            <a:r>
              <a:rPr lang="de-DE" dirty="0" smtClean="0"/>
              <a:t> </a:t>
            </a:r>
            <a:r>
              <a:rPr lang="de-DE" dirty="0" err="1" smtClean="0"/>
              <a:t>styles</a:t>
            </a:r>
            <a:endParaRPr lang="de-DE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edit</a:t>
            </a:r>
            <a:r>
              <a:rPr lang="de-DE" dirty="0" smtClean="0"/>
              <a:t> Master </a:t>
            </a:r>
            <a:r>
              <a:rPr lang="de-DE" dirty="0" err="1" smtClean="0"/>
              <a:t>text</a:t>
            </a:r>
            <a:r>
              <a:rPr lang="de-DE" dirty="0" smtClean="0"/>
              <a:t> </a:t>
            </a:r>
            <a:r>
              <a:rPr lang="de-DE" dirty="0" err="1" smtClean="0"/>
              <a:t>styles</a:t>
            </a:r>
            <a:endParaRPr lang="de-DE" dirty="0" smtClean="0"/>
          </a:p>
          <a:p>
            <a:pPr lvl="1"/>
            <a:r>
              <a:rPr lang="de-DE" dirty="0" smtClean="0"/>
              <a:t>Second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2"/>
            <a:r>
              <a:rPr lang="de-DE" dirty="0" smtClean="0"/>
              <a:t>Third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3"/>
            <a:r>
              <a:rPr lang="de-DE" dirty="0" err="1" smtClean="0"/>
              <a:t>Fourth</a:t>
            </a:r>
            <a:r>
              <a:rPr lang="de-DE" dirty="0" smtClean="0"/>
              <a:t>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4"/>
            <a:r>
              <a:rPr lang="de-DE" dirty="0" err="1" smtClean="0"/>
              <a:t>Fifth</a:t>
            </a:r>
            <a:r>
              <a:rPr lang="de-DE" dirty="0" smtClean="0"/>
              <a:t> </a:t>
            </a:r>
            <a:r>
              <a:rPr lang="de-DE" dirty="0" err="1" smtClean="0"/>
              <a:t>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edit</a:t>
            </a:r>
            <a:r>
              <a:rPr lang="de-DE" dirty="0" smtClean="0"/>
              <a:t> Master </a:t>
            </a:r>
            <a:r>
              <a:rPr lang="de-DE" dirty="0" err="1" smtClean="0"/>
              <a:t>text</a:t>
            </a:r>
            <a:r>
              <a:rPr lang="de-DE" dirty="0" smtClean="0"/>
              <a:t> </a:t>
            </a:r>
            <a:r>
              <a:rPr lang="de-DE" dirty="0" err="1" smtClean="0"/>
              <a:t>styles</a:t>
            </a:r>
            <a:endParaRPr lang="de-DE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edit</a:t>
            </a:r>
            <a:r>
              <a:rPr lang="de-DE" dirty="0" smtClean="0"/>
              <a:t> Master </a:t>
            </a:r>
            <a:r>
              <a:rPr lang="de-DE" dirty="0" err="1" smtClean="0"/>
              <a:t>text</a:t>
            </a:r>
            <a:r>
              <a:rPr lang="de-DE" dirty="0" smtClean="0"/>
              <a:t> </a:t>
            </a:r>
            <a:r>
              <a:rPr lang="de-DE" dirty="0" err="1" smtClean="0"/>
              <a:t>styles</a:t>
            </a:r>
            <a:endParaRPr lang="de-DE" dirty="0" smtClean="0"/>
          </a:p>
          <a:p>
            <a:pPr lvl="1"/>
            <a:r>
              <a:rPr lang="de-DE" dirty="0" smtClean="0"/>
              <a:t>Second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2"/>
            <a:r>
              <a:rPr lang="de-DE" dirty="0" smtClean="0"/>
              <a:t>Third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3"/>
            <a:r>
              <a:rPr lang="de-DE" dirty="0" err="1" smtClean="0"/>
              <a:t>Fourth</a:t>
            </a:r>
            <a:r>
              <a:rPr lang="de-DE" dirty="0" smtClean="0"/>
              <a:t>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4"/>
            <a:r>
              <a:rPr lang="de-DE" dirty="0" err="1" smtClean="0"/>
              <a:t>Fifth</a:t>
            </a:r>
            <a:r>
              <a:rPr lang="de-DE" dirty="0" smtClean="0"/>
              <a:t> </a:t>
            </a:r>
            <a:r>
              <a:rPr lang="de-DE" dirty="0" err="1" smtClean="0"/>
              <a:t>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41917-7D80-5845-BBA1-26E8FC06F98A}" type="datetimeFigureOut">
              <a:rPr lang="en-US" smtClean="0"/>
              <a:t>19/06/16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9FCDA-B809-C440-BD62-3E96D0DA3F33}" type="slidenum">
              <a:rPr lang="en-US" smtClean="0"/>
              <a:t>‹Nr.›</a:t>
            </a:fld>
            <a:endParaRPr lang="en-US"/>
          </a:p>
        </p:txBody>
      </p:sp>
      <p:pic>
        <p:nvPicPr>
          <p:cNvPr id="10" name="Picture 9" descr="CTA_Logo_Template_RGB2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173"/>
          <a:stretch/>
        </p:blipFill>
        <p:spPr>
          <a:xfrm>
            <a:off x="7558096" y="177497"/>
            <a:ext cx="1549631" cy="935997"/>
          </a:xfrm>
          <a:prstGeom prst="rect">
            <a:avLst/>
          </a:prstGeom>
        </p:spPr>
      </p:pic>
      <p:sp>
        <p:nvSpPr>
          <p:cNvPr id="11" name="Footer Placeholder 4"/>
          <p:cNvSpPr txBox="1">
            <a:spLocks/>
          </p:cNvSpPr>
          <p:nvPr userDrawn="1"/>
        </p:nvSpPr>
        <p:spPr>
          <a:xfrm>
            <a:off x="3127968" y="6360141"/>
            <a:ext cx="32803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Markus Gaug, Site Climatology at ORM, CCF F2F meeting Barcelona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8268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146" y="238615"/>
            <a:ext cx="6818312" cy="824083"/>
          </a:xfrm>
        </p:spPr>
        <p:txBody>
          <a:bodyPr/>
          <a:lstStyle/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41917-7D80-5845-BBA1-26E8FC06F98A}" type="datetimeFigureOut">
              <a:rPr lang="en-US" smtClean="0"/>
              <a:t>19/06/16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9FCDA-B809-C440-BD62-3E96D0DA3F33}" type="slidenum">
              <a:rPr lang="en-US" smtClean="0"/>
              <a:t>‹Nr.›</a:t>
            </a:fld>
            <a:endParaRPr lang="en-US"/>
          </a:p>
        </p:txBody>
      </p:sp>
      <p:pic>
        <p:nvPicPr>
          <p:cNvPr id="6" name="Picture 5" descr="CTA_Logo_Template_RGB2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173"/>
          <a:stretch/>
        </p:blipFill>
        <p:spPr>
          <a:xfrm>
            <a:off x="7558096" y="177497"/>
            <a:ext cx="1549631" cy="935997"/>
          </a:xfrm>
          <a:prstGeom prst="rect">
            <a:avLst/>
          </a:prstGeom>
        </p:spPr>
      </p:pic>
      <p:sp>
        <p:nvSpPr>
          <p:cNvPr id="7" name="Footer Placeholder 4"/>
          <p:cNvSpPr txBox="1">
            <a:spLocks/>
          </p:cNvSpPr>
          <p:nvPr userDrawn="1"/>
        </p:nvSpPr>
        <p:spPr>
          <a:xfrm>
            <a:off x="3195528" y="6360141"/>
            <a:ext cx="32803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Markus Gaug, Site Climatology at ORM, CCF F2F meeting Barcelona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01185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41917-7D80-5845-BBA1-26E8FC06F98A}" type="datetimeFigureOut">
              <a:rPr lang="en-US" smtClean="0"/>
              <a:t>19/06/16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9FCDA-B809-C440-BD62-3E96D0DA3F33}" type="slidenum">
              <a:rPr lang="en-US" smtClean="0"/>
              <a:t>‹Nr.›</a:t>
            </a:fld>
            <a:endParaRPr lang="en-US"/>
          </a:p>
        </p:txBody>
      </p:sp>
      <p:sp>
        <p:nvSpPr>
          <p:cNvPr id="5" name="Footer Placeholder 4"/>
          <p:cNvSpPr txBox="1">
            <a:spLocks/>
          </p:cNvSpPr>
          <p:nvPr userDrawn="1"/>
        </p:nvSpPr>
        <p:spPr>
          <a:xfrm>
            <a:off x="3114456" y="6360141"/>
            <a:ext cx="32803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Markus Gaug, Site Climatology at ORM, CCF F2F meeting Barcelona</a:t>
            </a:r>
            <a:endParaRPr lang="en-US" dirty="0"/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6556968" y="636014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9A9FCDA-B809-C440-BD62-3E96D0DA3F33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37692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430378"/>
            <a:ext cx="5486400" cy="329719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41917-7D80-5845-BBA1-26E8FC06F98A}" type="datetimeFigureOut">
              <a:rPr lang="en-US" smtClean="0"/>
              <a:t>19/06/16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9FCDA-B809-C440-BD62-3E96D0DA3F33}" type="slidenum">
              <a:rPr lang="en-US" smtClean="0"/>
              <a:t>‹Nr.›</a:t>
            </a:fld>
            <a:endParaRPr lang="en-US"/>
          </a:p>
        </p:txBody>
      </p:sp>
      <p:pic>
        <p:nvPicPr>
          <p:cNvPr id="8" name="Picture 7" descr="CTA_Logo_Template_RGB2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173"/>
          <a:stretch/>
        </p:blipFill>
        <p:spPr>
          <a:xfrm>
            <a:off x="7558096" y="177497"/>
            <a:ext cx="1549631" cy="935997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 userDrawn="1"/>
        </p:nvSpPr>
        <p:spPr>
          <a:xfrm>
            <a:off x="641146" y="238615"/>
            <a:ext cx="6818312" cy="8240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1" kern="1200">
                <a:solidFill>
                  <a:srgbClr val="111D3A"/>
                </a:solidFill>
                <a:latin typeface="Fira Sans"/>
                <a:ea typeface="+mj-ea"/>
                <a:cs typeface="Fira Sans"/>
              </a:defRPr>
            </a:lvl1pPr>
          </a:lstStyle>
          <a:p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edit</a:t>
            </a:r>
            <a:r>
              <a:rPr lang="de-DE" dirty="0" smtClean="0"/>
              <a:t>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4642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41917-7D80-5845-BBA1-26E8FC06F98A}" type="datetimeFigureOut">
              <a:rPr lang="en-US" smtClean="0"/>
              <a:t>19/06/16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9FCDA-B809-C440-BD62-3E96D0DA3F33}" type="slidenum">
              <a:rPr lang="en-US" smtClean="0"/>
              <a:t>‹Nr.›</a:t>
            </a:fld>
            <a:endParaRPr lang="en-US"/>
          </a:p>
        </p:txBody>
      </p:sp>
      <p:pic>
        <p:nvPicPr>
          <p:cNvPr id="7" name="Picture 6" descr="CTA_Logo_Template_RGB2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173"/>
          <a:stretch/>
        </p:blipFill>
        <p:spPr>
          <a:xfrm>
            <a:off x="7558096" y="177497"/>
            <a:ext cx="1549631" cy="935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3409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1145" y="238615"/>
            <a:ext cx="6916951" cy="8240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edit</a:t>
            </a:r>
            <a:r>
              <a:rPr lang="de-DE" dirty="0" smtClean="0"/>
              <a:t>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1144" y="1589173"/>
            <a:ext cx="763207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edit</a:t>
            </a:r>
            <a:r>
              <a:rPr lang="de-DE" dirty="0" smtClean="0"/>
              <a:t> Master </a:t>
            </a:r>
            <a:r>
              <a:rPr lang="de-DE" dirty="0" err="1" smtClean="0"/>
              <a:t>text</a:t>
            </a:r>
            <a:r>
              <a:rPr lang="de-DE" dirty="0" smtClean="0"/>
              <a:t> </a:t>
            </a:r>
            <a:r>
              <a:rPr lang="de-DE" dirty="0" err="1" smtClean="0"/>
              <a:t>styles</a:t>
            </a:r>
            <a:endParaRPr lang="de-DE" dirty="0" smtClean="0"/>
          </a:p>
          <a:p>
            <a:pPr lvl="1"/>
            <a:r>
              <a:rPr lang="de-DE" dirty="0" smtClean="0"/>
              <a:t>Second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2"/>
            <a:r>
              <a:rPr lang="de-DE" dirty="0" smtClean="0"/>
              <a:t>Third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3"/>
            <a:r>
              <a:rPr lang="de-DE" dirty="0" err="1" smtClean="0"/>
              <a:t>Fourth</a:t>
            </a:r>
            <a:r>
              <a:rPr lang="de-DE" dirty="0" smtClean="0"/>
              <a:t>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4"/>
            <a:r>
              <a:rPr lang="de-DE" dirty="0" err="1" smtClean="0"/>
              <a:t>Fifth</a:t>
            </a:r>
            <a:r>
              <a:rPr lang="de-DE" dirty="0" smtClean="0"/>
              <a:t> </a:t>
            </a:r>
            <a:r>
              <a:rPr lang="de-DE" dirty="0" err="1" smtClean="0"/>
              <a:t>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20/06/2016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32803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Markus Gaug, Site Climatology at ORM, CCF F2F meeting Barcelona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A9FCDA-B809-C440-BD62-3E96D0DA3F33}" type="slidenum">
              <a:rPr lang="en-US" smtClean="0"/>
              <a:t>‹Nr.›</a:t>
            </a:fld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1289936"/>
            <a:ext cx="91440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8204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7" r:id="rId7"/>
    <p:sldLayoutId id="2147483658" r:id="rId8"/>
  </p:sldLayoutIdLst>
  <p:txStyles>
    <p:titleStyle>
      <a:lvl1pPr algn="l" defTabSz="4572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Fira Sans"/>
          <a:ea typeface="+mj-ea"/>
          <a:cs typeface="Fira San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Fira Sans"/>
          <a:ea typeface="+mn-ea"/>
          <a:cs typeface="Fira San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Fira Sans"/>
          <a:ea typeface="+mn-ea"/>
          <a:cs typeface="Fira San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Fira Sans"/>
          <a:ea typeface="+mn-ea"/>
          <a:cs typeface="Fira San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Fira Sans"/>
          <a:ea typeface="+mn-ea"/>
          <a:cs typeface="Fira San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Fira Sans"/>
          <a:ea typeface="+mn-ea"/>
          <a:cs typeface="Fira San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4" Type="http://schemas.openxmlformats.org/officeDocument/2006/relationships/image" Target="../media/image10.emf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Relationship Id="rId3" Type="http://schemas.openxmlformats.org/officeDocument/2006/relationships/image" Target="../media/image25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Relationship Id="rId3" Type="http://schemas.openxmlformats.org/officeDocument/2006/relationships/image" Target="../media/image28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portal.cta-observatory.org/recordscentre/Records/COM/COM-CCF/lidar_loi2.pdf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4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png"/><Relationship Id="rId3" Type="http://schemas.openxmlformats.org/officeDocument/2006/relationships/image" Target="../media/image44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png"/><Relationship Id="rId3" Type="http://schemas.openxmlformats.org/officeDocument/2006/relationships/image" Target="../media/image46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ccmc.gsfc.nasa.gov/modelweb/atmos/nrlmsise00.html" TargetMode="External"/><Relationship Id="rId3" Type="http://schemas.openxmlformats.org/officeDocument/2006/relationships/hyperlink" Target="http://weather.unisys.com/ecmwf/index.php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ST_artistic_picture_smallest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2" r="2118"/>
          <a:stretch/>
        </p:blipFill>
        <p:spPr>
          <a:xfrm>
            <a:off x="0" y="1289936"/>
            <a:ext cx="9144000" cy="556806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1289936"/>
            <a:ext cx="9144000" cy="5568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42570" y="3700522"/>
            <a:ext cx="693208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Fira sans"/>
                <a:cs typeface="Fira sans"/>
              </a:rPr>
              <a:t> Markus Gaug, UAB</a:t>
            </a:r>
            <a:endParaRPr lang="en-US" sz="2000" b="1" dirty="0">
              <a:solidFill>
                <a:schemeClr val="bg1"/>
              </a:solidFill>
              <a:latin typeface="Fira sans"/>
              <a:cs typeface="Fira san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42570" y="1556493"/>
            <a:ext cx="80128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Fira sans"/>
                <a:cs typeface="Fira sans"/>
              </a:rPr>
              <a:t>Site Climatology at ORM</a:t>
            </a:r>
            <a:endParaRPr lang="en-US" sz="3600" b="1" dirty="0">
              <a:solidFill>
                <a:schemeClr val="bg1"/>
              </a:solidFill>
              <a:latin typeface="Fira sans"/>
              <a:cs typeface="Fira san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42570" y="2995115"/>
            <a:ext cx="604717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Fira sans"/>
                <a:cs typeface="Fira sans"/>
              </a:rPr>
              <a:t>What we already know...</a:t>
            </a:r>
            <a:endParaRPr lang="en-US" sz="2000" dirty="0">
              <a:solidFill>
                <a:schemeClr val="bg1"/>
              </a:solidFill>
              <a:latin typeface="Fira sans"/>
              <a:cs typeface="Fira sans"/>
            </a:endParaRPr>
          </a:p>
        </p:txBody>
      </p:sp>
      <p:pic>
        <p:nvPicPr>
          <p:cNvPr id="8" name="Picture 7" descr="CTA_Logo_Template_RGB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021" y="177497"/>
            <a:ext cx="2390409" cy="935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0062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Molecular profile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41144" y="1354002"/>
            <a:ext cx="829004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000000"/>
                </a:solidFill>
                <a:latin typeface="Helvetica Neue" charset="0"/>
              </a:rPr>
              <a:t>Ozone at high troposphere is correlated with a parameter called “Potential </a:t>
            </a:r>
            <a:r>
              <a:rPr lang="en-US" sz="2000" b="1" dirty="0" err="1" smtClean="0">
                <a:solidFill>
                  <a:srgbClr val="000000"/>
                </a:solidFill>
                <a:latin typeface="Helvetica Neue" charset="0"/>
              </a:rPr>
              <a:t>vorticitiy</a:t>
            </a:r>
            <a:r>
              <a:rPr lang="en-US" sz="2000" b="1" dirty="0" smtClean="0">
                <a:solidFill>
                  <a:srgbClr val="000000"/>
                </a:solidFill>
                <a:latin typeface="Helvetica Neue" charset="0"/>
              </a:rPr>
              <a:t>” (PV), measured in units of  PVU. </a:t>
            </a:r>
          </a:p>
          <a:p>
            <a:endParaRPr lang="en-US" sz="2000" b="1" dirty="0">
              <a:solidFill>
                <a:srgbClr val="000000"/>
              </a:solidFill>
              <a:latin typeface="Helvetica Neue" charset="0"/>
            </a:endParaRPr>
          </a:p>
          <a:p>
            <a:r>
              <a:rPr lang="en-US" sz="2000" b="1" dirty="0" smtClean="0">
                <a:solidFill>
                  <a:srgbClr val="000000"/>
                </a:solidFill>
                <a:latin typeface="Helvetica Neue" charset="0"/>
              </a:rPr>
              <a:t>Situations with PVU&gt;1.0 indicate stratospheric intrusions into the upper troposphere and hence high O</a:t>
            </a:r>
            <a:r>
              <a:rPr lang="en-US" sz="2000" b="1" baseline="-25000" dirty="0" smtClean="0">
                <a:solidFill>
                  <a:srgbClr val="000000"/>
                </a:solidFill>
                <a:latin typeface="Helvetica Neue" charset="0"/>
              </a:rPr>
              <a:t>3</a:t>
            </a:r>
            <a:r>
              <a:rPr lang="en-US" sz="2000" b="1" dirty="0" smtClean="0">
                <a:solidFill>
                  <a:srgbClr val="000000"/>
                </a:solidFill>
                <a:latin typeface="Helvetica Neue" charset="0"/>
              </a:rPr>
              <a:t> concentrations.</a:t>
            </a:r>
            <a:endParaRPr lang="en-US" sz="2000" b="1" dirty="0">
              <a:latin typeface="Fira sans"/>
              <a:cs typeface="Fira sans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148620" y="5822798"/>
            <a:ext cx="878257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srgbClr val="0000FF"/>
                </a:solidFill>
              </a:rPr>
              <a:t>E. Cuevas et al., “</a:t>
            </a:r>
            <a:r>
              <a:rPr lang="en-GB" sz="1600" b="1" dirty="0">
                <a:solidFill>
                  <a:srgbClr val="0000FF"/>
                </a:solidFill>
              </a:rPr>
              <a:t>Assessment of </a:t>
            </a:r>
            <a:r>
              <a:rPr lang="en-GB" sz="1600" b="1" dirty="0" smtClean="0">
                <a:solidFill>
                  <a:srgbClr val="0000FF"/>
                </a:solidFill>
              </a:rPr>
              <a:t>atmospheric </a:t>
            </a:r>
            <a:r>
              <a:rPr lang="en-GB" sz="1600" b="1" dirty="0">
                <a:solidFill>
                  <a:srgbClr val="0000FF"/>
                </a:solidFill>
              </a:rPr>
              <a:t>processes driving ozone variations in </a:t>
            </a:r>
            <a:r>
              <a:rPr lang="en-GB" sz="1600" b="1" dirty="0" smtClean="0">
                <a:solidFill>
                  <a:srgbClr val="0000FF"/>
                </a:solidFill>
              </a:rPr>
              <a:t>the subtropical </a:t>
            </a:r>
            <a:r>
              <a:rPr lang="en-GB" sz="1600" b="1" dirty="0">
                <a:solidFill>
                  <a:srgbClr val="0000FF"/>
                </a:solidFill>
              </a:rPr>
              <a:t>North Atlantic free </a:t>
            </a:r>
            <a:r>
              <a:rPr lang="en-GB" sz="1600" b="1" dirty="0" smtClean="0">
                <a:solidFill>
                  <a:srgbClr val="0000FF"/>
                </a:solidFill>
              </a:rPr>
              <a:t>troposphere”, </a:t>
            </a:r>
            <a:r>
              <a:rPr lang="nb-NO" sz="1600" dirty="0" smtClean="0">
                <a:solidFill>
                  <a:srgbClr val="0000FF"/>
                </a:solidFill>
              </a:rPr>
              <a:t>Atmos</a:t>
            </a:r>
            <a:r>
              <a:rPr lang="nb-NO" sz="1600" dirty="0">
                <a:solidFill>
                  <a:srgbClr val="0000FF"/>
                </a:solidFill>
              </a:rPr>
              <a:t>. </a:t>
            </a:r>
            <a:r>
              <a:rPr lang="nb-NO" sz="1600" dirty="0" err="1">
                <a:solidFill>
                  <a:srgbClr val="0000FF"/>
                </a:solidFill>
              </a:rPr>
              <a:t>Chem</a:t>
            </a:r>
            <a:r>
              <a:rPr lang="nb-NO" sz="1600" dirty="0">
                <a:solidFill>
                  <a:srgbClr val="0000FF"/>
                </a:solidFill>
              </a:rPr>
              <a:t>. </a:t>
            </a:r>
            <a:r>
              <a:rPr lang="nb-NO" sz="1600" dirty="0" err="1">
                <a:solidFill>
                  <a:srgbClr val="0000FF"/>
                </a:solidFill>
              </a:rPr>
              <a:t>Phys</a:t>
            </a:r>
            <a:r>
              <a:rPr lang="nb-NO" sz="1600" dirty="0">
                <a:solidFill>
                  <a:srgbClr val="0000FF"/>
                </a:solidFill>
              </a:rPr>
              <a:t>., 13, 1973–1998, 2013 </a:t>
            </a:r>
            <a:endParaRPr lang="nb-NO" sz="1600" dirty="0">
              <a:solidFill>
                <a:srgbClr val="0000FF"/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4800"/>
            <a:ext cx="9144000" cy="6232989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0" y="23324"/>
            <a:ext cx="9144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baseline="30000" dirty="0" err="1"/>
              <a:t>PV</a:t>
            </a:r>
            <a:r>
              <a:rPr lang="en-GB" sz="2400" b="1" baseline="-25000" dirty="0" err="1"/>
              <a:t>max</a:t>
            </a:r>
            <a:r>
              <a:rPr lang="en-GB" sz="2400" b="1" baseline="-25000" dirty="0"/>
              <a:t> </a:t>
            </a:r>
            <a:r>
              <a:rPr lang="en-GB" sz="2400" b="1" baseline="30000" dirty="0"/>
              <a:t>maps for winter (JFM), spring (AMJ), summer (JAS) and autumn (OND) in the period 1988–2009.</a:t>
            </a:r>
            <a:endParaRPr lang="en-GB" sz="2400" b="1" dirty="0"/>
          </a:p>
        </p:txBody>
      </p:sp>
      <p:sp>
        <p:nvSpPr>
          <p:cNvPr id="8" name="Anillo 7"/>
          <p:cNvSpPr/>
          <p:nvPr/>
        </p:nvSpPr>
        <p:spPr bwMode="auto">
          <a:xfrm>
            <a:off x="6215353" y="5489229"/>
            <a:ext cx="427284" cy="387609"/>
          </a:xfrm>
          <a:prstGeom prst="donut">
            <a:avLst>
              <a:gd name="adj" fmla="val 5936"/>
            </a:avLst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4301" tIns="32150" rIns="64301" bIns="32150" numCol="1" rtlCol="0" anchor="t" anchorCtr="0" compatLnSpc="1">
            <a:prstTxWarp prst="textNoShape">
              <a:avLst/>
            </a:prstTxWarp>
          </a:bodyPr>
          <a:lstStyle/>
          <a:p>
            <a:pPr defTabSz="315922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GB" sz="3000">
              <a:solidFill>
                <a:schemeClr val="bg1"/>
              </a:solidFill>
              <a:latin typeface="Helvetica Neue Light" charset="0"/>
            </a:endParaRPr>
          </a:p>
        </p:txBody>
      </p:sp>
      <p:sp>
        <p:nvSpPr>
          <p:cNvPr id="9" name="Anillo 8"/>
          <p:cNvSpPr/>
          <p:nvPr/>
        </p:nvSpPr>
        <p:spPr bwMode="auto">
          <a:xfrm>
            <a:off x="1827843" y="5489229"/>
            <a:ext cx="427284" cy="387609"/>
          </a:xfrm>
          <a:prstGeom prst="donut">
            <a:avLst>
              <a:gd name="adj" fmla="val 5936"/>
            </a:avLst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4301" tIns="32150" rIns="64301" bIns="32150" numCol="1" rtlCol="0" anchor="t" anchorCtr="0" compatLnSpc="1">
            <a:prstTxWarp prst="textNoShape">
              <a:avLst/>
            </a:prstTxWarp>
          </a:bodyPr>
          <a:lstStyle/>
          <a:p>
            <a:pPr defTabSz="315922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GB" sz="3000">
              <a:solidFill>
                <a:schemeClr val="bg1"/>
              </a:solidFill>
              <a:latin typeface="Helvetica Neue Light" charset="0"/>
            </a:endParaRPr>
          </a:p>
        </p:txBody>
      </p:sp>
      <p:sp>
        <p:nvSpPr>
          <p:cNvPr id="10" name="Anillo 9"/>
          <p:cNvSpPr/>
          <p:nvPr/>
        </p:nvSpPr>
        <p:spPr bwMode="auto">
          <a:xfrm>
            <a:off x="1868379" y="2435975"/>
            <a:ext cx="427284" cy="387609"/>
          </a:xfrm>
          <a:prstGeom prst="donut">
            <a:avLst>
              <a:gd name="adj" fmla="val 5936"/>
            </a:avLst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4301" tIns="32150" rIns="64301" bIns="32150" numCol="1" rtlCol="0" anchor="t" anchorCtr="0" compatLnSpc="1">
            <a:prstTxWarp prst="textNoShape">
              <a:avLst/>
            </a:prstTxWarp>
          </a:bodyPr>
          <a:lstStyle/>
          <a:p>
            <a:pPr defTabSz="315922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GB" sz="3000">
              <a:solidFill>
                <a:schemeClr val="bg1"/>
              </a:solidFill>
              <a:latin typeface="Helvetica Neue Light" charset="0"/>
            </a:endParaRPr>
          </a:p>
        </p:txBody>
      </p:sp>
      <p:sp>
        <p:nvSpPr>
          <p:cNvPr id="11" name="Anillo 10"/>
          <p:cNvSpPr/>
          <p:nvPr/>
        </p:nvSpPr>
        <p:spPr bwMode="auto">
          <a:xfrm>
            <a:off x="6201841" y="2462994"/>
            <a:ext cx="427284" cy="387609"/>
          </a:xfrm>
          <a:prstGeom prst="donut">
            <a:avLst>
              <a:gd name="adj" fmla="val 5936"/>
            </a:avLst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4301" tIns="32150" rIns="64301" bIns="32150" numCol="1" rtlCol="0" anchor="t" anchorCtr="0" compatLnSpc="1">
            <a:prstTxWarp prst="textNoShape">
              <a:avLst/>
            </a:prstTxWarp>
          </a:bodyPr>
          <a:lstStyle/>
          <a:p>
            <a:pPr defTabSz="315922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GB" sz="3000">
              <a:solidFill>
                <a:schemeClr val="bg1"/>
              </a:solidFill>
              <a:latin typeface="Helvetica Neue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76831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Molecular profile</a:t>
            </a:r>
            <a:endParaRPr lang="en-US" dirty="0"/>
          </a:p>
        </p:txBody>
      </p:sp>
      <p:sp>
        <p:nvSpPr>
          <p:cNvPr id="6" name="CuadroTexto 5"/>
          <p:cNvSpPr txBox="1"/>
          <p:nvPr/>
        </p:nvSpPr>
        <p:spPr>
          <a:xfrm>
            <a:off x="148620" y="5822798"/>
            <a:ext cx="878257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srgbClr val="0000FF"/>
                </a:solidFill>
              </a:rPr>
              <a:t>E. Cuevas et al., “</a:t>
            </a:r>
            <a:r>
              <a:rPr lang="en-GB" sz="1600" b="1" dirty="0">
                <a:solidFill>
                  <a:srgbClr val="0000FF"/>
                </a:solidFill>
              </a:rPr>
              <a:t>Assessment of </a:t>
            </a:r>
            <a:r>
              <a:rPr lang="en-GB" sz="1600" b="1" dirty="0" smtClean="0">
                <a:solidFill>
                  <a:srgbClr val="0000FF"/>
                </a:solidFill>
              </a:rPr>
              <a:t>atmospheric </a:t>
            </a:r>
            <a:r>
              <a:rPr lang="en-GB" sz="1600" b="1" dirty="0">
                <a:solidFill>
                  <a:srgbClr val="0000FF"/>
                </a:solidFill>
              </a:rPr>
              <a:t>processes driving ozone variations in </a:t>
            </a:r>
            <a:r>
              <a:rPr lang="en-GB" sz="1600" b="1" dirty="0" smtClean="0">
                <a:solidFill>
                  <a:srgbClr val="0000FF"/>
                </a:solidFill>
              </a:rPr>
              <a:t>the subtropical </a:t>
            </a:r>
            <a:r>
              <a:rPr lang="en-GB" sz="1600" b="1" dirty="0">
                <a:solidFill>
                  <a:srgbClr val="0000FF"/>
                </a:solidFill>
              </a:rPr>
              <a:t>North Atlantic free </a:t>
            </a:r>
            <a:r>
              <a:rPr lang="en-GB" sz="1600" b="1" dirty="0" smtClean="0">
                <a:solidFill>
                  <a:srgbClr val="0000FF"/>
                </a:solidFill>
              </a:rPr>
              <a:t>troposphere”, </a:t>
            </a:r>
            <a:r>
              <a:rPr lang="nb-NO" sz="1600" dirty="0" smtClean="0">
                <a:solidFill>
                  <a:srgbClr val="0000FF"/>
                </a:solidFill>
              </a:rPr>
              <a:t>Atmos</a:t>
            </a:r>
            <a:r>
              <a:rPr lang="nb-NO" sz="1600" dirty="0">
                <a:solidFill>
                  <a:srgbClr val="0000FF"/>
                </a:solidFill>
              </a:rPr>
              <a:t>. </a:t>
            </a:r>
            <a:r>
              <a:rPr lang="nb-NO" sz="1600" dirty="0" err="1">
                <a:solidFill>
                  <a:srgbClr val="0000FF"/>
                </a:solidFill>
              </a:rPr>
              <a:t>Chem</a:t>
            </a:r>
            <a:r>
              <a:rPr lang="nb-NO" sz="1600" dirty="0">
                <a:solidFill>
                  <a:srgbClr val="0000FF"/>
                </a:solidFill>
              </a:rPr>
              <a:t>. </a:t>
            </a:r>
            <a:r>
              <a:rPr lang="nb-NO" sz="1600" dirty="0" err="1">
                <a:solidFill>
                  <a:srgbClr val="0000FF"/>
                </a:solidFill>
              </a:rPr>
              <a:t>Phys</a:t>
            </a:r>
            <a:r>
              <a:rPr lang="nb-NO" sz="1600" dirty="0">
                <a:solidFill>
                  <a:srgbClr val="0000FF"/>
                </a:solidFill>
              </a:rPr>
              <a:t>., 13, 1973–1998, 2013 </a:t>
            </a:r>
            <a:endParaRPr lang="nb-NO" sz="1600" dirty="0">
              <a:solidFill>
                <a:srgbClr val="0000FF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710" y="1225419"/>
            <a:ext cx="6981026" cy="4621243"/>
          </a:xfrm>
          <a:prstGeom prst="rect">
            <a:avLst/>
          </a:prstGeom>
        </p:spPr>
      </p:pic>
      <p:cxnSp>
        <p:nvCxnSpPr>
          <p:cNvPr id="9" name="Conector recto 8"/>
          <p:cNvCxnSpPr/>
          <p:nvPr/>
        </p:nvCxnSpPr>
        <p:spPr>
          <a:xfrm>
            <a:off x="6472074" y="1225419"/>
            <a:ext cx="0" cy="411777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de flecha 11"/>
          <p:cNvCxnSpPr/>
          <p:nvPr/>
        </p:nvCxnSpPr>
        <p:spPr>
          <a:xfrm>
            <a:off x="6580160" y="5387866"/>
            <a:ext cx="1103577" cy="0"/>
          </a:xfrm>
          <a:prstGeom prst="straightConnector1">
            <a:avLst/>
          </a:prstGeom>
          <a:ln w="5715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CuadroTexto 13"/>
          <p:cNvSpPr txBox="1"/>
          <p:nvPr/>
        </p:nvSpPr>
        <p:spPr>
          <a:xfrm>
            <a:off x="7688128" y="5108630"/>
            <a:ext cx="14368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Stratospheric</a:t>
            </a:r>
          </a:p>
          <a:p>
            <a:r>
              <a:rPr lang="en-GB" dirty="0" smtClean="0"/>
              <a:t>intrusions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788238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Molecular profile</a:t>
            </a:r>
            <a:endParaRPr lang="en-US" dirty="0"/>
          </a:p>
        </p:txBody>
      </p:sp>
      <p:grpSp>
        <p:nvGrpSpPr>
          <p:cNvPr id="14" name="Agrupar 13"/>
          <p:cNvGrpSpPr/>
          <p:nvPr/>
        </p:nvGrpSpPr>
        <p:grpSpPr>
          <a:xfrm>
            <a:off x="178057" y="1339113"/>
            <a:ext cx="8787885" cy="2910993"/>
            <a:chOff x="178057" y="1339113"/>
            <a:chExt cx="8787885" cy="2910993"/>
          </a:xfrm>
        </p:grpSpPr>
        <p:pic>
          <p:nvPicPr>
            <p:cNvPr id="7" name="Imagen 6" descr="PressGDAS1_night.pd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8057" y="1392699"/>
              <a:ext cx="2732818" cy="2848476"/>
            </a:xfrm>
            <a:prstGeom prst="rect">
              <a:avLst/>
            </a:prstGeom>
            <a:scene3d>
              <a:camera prst="orthographicFront">
                <a:rot lat="0" lon="0" rev="16200000"/>
              </a:camera>
              <a:lightRig rig="threePt" dir="t"/>
            </a:scene3d>
          </p:spPr>
        </p:pic>
        <p:pic>
          <p:nvPicPr>
            <p:cNvPr id="8" name="Imagen 7" descr="TempGDAS1_night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5968" y="1392699"/>
              <a:ext cx="2732818" cy="2848476"/>
            </a:xfrm>
            <a:prstGeom prst="rect">
              <a:avLst/>
            </a:prstGeom>
            <a:scene3d>
              <a:camera prst="orthographicFront">
                <a:rot lat="0" lon="0" rev="16200000"/>
              </a:camera>
              <a:lightRig rig="threePt" dir="t"/>
            </a:scene3d>
          </p:spPr>
        </p:pic>
        <p:pic>
          <p:nvPicPr>
            <p:cNvPr id="9" name="Imagen 8" descr="HumGDAS1_night.pd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73144" y="1339113"/>
              <a:ext cx="2792798" cy="2910993"/>
            </a:xfrm>
            <a:prstGeom prst="rect">
              <a:avLst/>
            </a:prstGeom>
            <a:scene3d>
              <a:camera prst="orthographicFront">
                <a:rot lat="0" lon="0" rev="16200000"/>
              </a:camera>
              <a:lightRig rig="threePt" dir="t"/>
            </a:scene3d>
          </p:spPr>
        </p:pic>
      </p:grpSp>
      <p:sp>
        <p:nvSpPr>
          <p:cNvPr id="10" name="CuadroTexto 9"/>
          <p:cNvSpPr txBox="1"/>
          <p:nvPr/>
        </p:nvSpPr>
        <p:spPr>
          <a:xfrm>
            <a:off x="204618" y="4203517"/>
            <a:ext cx="6001482" cy="2219364"/>
          </a:xfrm>
          <a:prstGeom prst="rect">
            <a:avLst/>
          </a:prstGeom>
          <a:noFill/>
        </p:spPr>
        <p:txBody>
          <a:bodyPr wrap="square" lIns="64301" tIns="32150" rIns="64301" bIns="32150" rtlCol="0">
            <a:spAutoFit/>
          </a:bodyPr>
          <a:lstStyle/>
          <a:p>
            <a:r>
              <a:rPr lang="en-GB" sz="2000" b="1" dirty="0" smtClean="0">
                <a:solidFill>
                  <a:srgbClr val="E00034"/>
                </a:solidFill>
              </a:rPr>
              <a:t>Cross-correlation with MAGIC weather station</a:t>
            </a:r>
          </a:p>
          <a:p>
            <a:pPr marL="401879" indent="-401879">
              <a:buFont typeface="Arial"/>
              <a:buChar char="•"/>
            </a:pPr>
            <a:r>
              <a:rPr lang="en-GB" sz="2000" dirty="0" smtClean="0"/>
              <a:t>GDAS combined with NRLMSIS-E</a:t>
            </a:r>
          </a:p>
          <a:p>
            <a:pPr marL="401879" indent="-401879">
              <a:buFont typeface="Arial"/>
              <a:buChar char="•"/>
            </a:pPr>
            <a:r>
              <a:rPr lang="en-GB" sz="2000" dirty="0" smtClean="0"/>
              <a:t>Perfect </a:t>
            </a:r>
            <a:r>
              <a:rPr lang="en-GB" sz="2000" dirty="0"/>
              <a:t>match for pressure comparison</a:t>
            </a:r>
          </a:p>
          <a:p>
            <a:pPr marL="401879" indent="-401879">
              <a:buFont typeface="Arial"/>
              <a:buChar char="•"/>
            </a:pPr>
            <a:r>
              <a:rPr lang="en-GB" sz="2000" dirty="0"/>
              <a:t>Systematic shift for temperatures can be explained by local ground effects (inverse for day-time data)</a:t>
            </a:r>
          </a:p>
          <a:p>
            <a:pPr marL="401879" indent="-401879">
              <a:buFont typeface="Arial"/>
              <a:buChar char="•"/>
            </a:pPr>
            <a:r>
              <a:rPr lang="en-GB" sz="2000" dirty="0"/>
              <a:t>Even correlation for humidity is good </a:t>
            </a:r>
          </a:p>
          <a:p>
            <a:r>
              <a:rPr lang="en-GB" sz="2000" dirty="0"/>
              <a:t> </a:t>
            </a:r>
            <a:r>
              <a:rPr lang="en-GB" sz="2000" dirty="0"/>
              <a:t>     (difficult because of very local variation) </a:t>
            </a:r>
            <a:endParaRPr lang="en-GB" sz="2000" dirty="0"/>
          </a:p>
        </p:txBody>
      </p:sp>
      <p:grpSp>
        <p:nvGrpSpPr>
          <p:cNvPr id="13" name="Agrupar 12"/>
          <p:cNvGrpSpPr/>
          <p:nvPr/>
        </p:nvGrpSpPr>
        <p:grpSpPr>
          <a:xfrm>
            <a:off x="6286709" y="4232802"/>
            <a:ext cx="2672686" cy="2505738"/>
            <a:chOff x="6286709" y="4232802"/>
            <a:chExt cx="2672686" cy="2505738"/>
          </a:xfrm>
        </p:grpSpPr>
        <p:pic>
          <p:nvPicPr>
            <p:cNvPr id="11" name="Imagen 10" descr="GDASmagic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86709" y="4286389"/>
              <a:ext cx="2672686" cy="2452151"/>
            </a:xfrm>
            <a:prstGeom prst="rect">
              <a:avLst/>
            </a:prstGeom>
          </p:spPr>
        </p:pic>
        <p:sp>
          <p:nvSpPr>
            <p:cNvPr id="12" name="Anillo 11"/>
            <p:cNvSpPr/>
            <p:nvPr/>
          </p:nvSpPr>
          <p:spPr bwMode="auto">
            <a:xfrm>
              <a:off x="6340294" y="4232802"/>
              <a:ext cx="910939" cy="482282"/>
            </a:xfrm>
            <a:prstGeom prst="donut">
              <a:avLst>
                <a:gd name="adj" fmla="val 5936"/>
              </a:avLst>
            </a:prstGeom>
            <a:solidFill>
              <a:srgbClr val="80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64301" tIns="32150" rIns="64301" bIns="32150" numCol="1" rtlCol="0" anchor="t" anchorCtr="0" compatLnSpc="1">
              <a:prstTxWarp prst="textNoShape">
                <a:avLst/>
              </a:prstTxWarp>
            </a:bodyPr>
            <a:lstStyle/>
            <a:p>
              <a:pPr defTabSz="315922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en-GB" sz="3000">
                <a:solidFill>
                  <a:schemeClr val="bg1"/>
                </a:solidFill>
                <a:latin typeface="Helvetica Neue Light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45483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Molecular profile</a:t>
            </a:r>
            <a:endParaRPr lang="en-US" dirty="0"/>
          </a:p>
        </p:txBody>
      </p:sp>
      <p:sp>
        <p:nvSpPr>
          <p:cNvPr id="10" name="CuadroTexto 9"/>
          <p:cNvSpPr txBox="1"/>
          <p:nvPr/>
        </p:nvSpPr>
        <p:spPr>
          <a:xfrm>
            <a:off x="231642" y="4514247"/>
            <a:ext cx="7780758" cy="1603811"/>
          </a:xfrm>
          <a:prstGeom prst="rect">
            <a:avLst/>
          </a:prstGeom>
          <a:noFill/>
        </p:spPr>
        <p:txBody>
          <a:bodyPr wrap="square" lIns="64301" tIns="32150" rIns="64301" bIns="32150" rtlCol="0">
            <a:spAutoFit/>
          </a:bodyPr>
          <a:lstStyle/>
          <a:p>
            <a:r>
              <a:rPr lang="en-GB" sz="2000" b="1" dirty="0">
                <a:solidFill>
                  <a:srgbClr val="E00034"/>
                </a:solidFill>
              </a:rPr>
              <a:t>Cross-correlation with </a:t>
            </a:r>
            <a:r>
              <a:rPr lang="en-GB" sz="2000" b="1" dirty="0" smtClean="0">
                <a:solidFill>
                  <a:srgbClr val="E00034"/>
                </a:solidFill>
              </a:rPr>
              <a:t>the MAGIC LIDAR </a:t>
            </a:r>
            <a:endParaRPr lang="en-GB" sz="2000" dirty="0" smtClean="0"/>
          </a:p>
          <a:p>
            <a:pPr marL="401879" indent="-401879">
              <a:buFont typeface="Arial"/>
              <a:buChar char="•"/>
            </a:pPr>
            <a:r>
              <a:rPr lang="en-GB" sz="2000" dirty="0" smtClean="0"/>
              <a:t>GDAS combined with NRLMSIS-E</a:t>
            </a:r>
          </a:p>
          <a:p>
            <a:pPr marL="401879" indent="-401879">
              <a:buFont typeface="Arial"/>
              <a:buChar char="•"/>
            </a:pPr>
            <a:r>
              <a:rPr lang="en-GB" sz="2000" dirty="0" smtClean="0"/>
              <a:t>The LIDAR is sensitive to the molecular profile during clear nights</a:t>
            </a:r>
          </a:p>
          <a:p>
            <a:pPr marL="401879" indent="-401879">
              <a:buFont typeface="Arial"/>
              <a:buChar char="•"/>
            </a:pPr>
            <a:r>
              <a:rPr lang="en-GB" sz="2000" dirty="0" smtClean="0"/>
              <a:t>We see a significant improvement from linear fits to “GDAS-fits”. </a:t>
            </a:r>
          </a:p>
          <a:p>
            <a:pPr marL="401879" indent="-401879">
              <a:buFont typeface="Arial"/>
              <a:buChar char="•"/>
            </a:pPr>
            <a:r>
              <a:rPr lang="en-GB" sz="2000" dirty="0" smtClean="0"/>
              <a:t>The GDAS fits yield correct χ</a:t>
            </a:r>
            <a:r>
              <a:rPr lang="en-GB" sz="2000" baseline="30000" dirty="0" smtClean="0"/>
              <a:t>2 </a:t>
            </a:r>
            <a:r>
              <a:rPr lang="en-GB" sz="2000" dirty="0" smtClean="0"/>
              <a:t>distributions!</a:t>
            </a:r>
            <a:endParaRPr lang="en-GB" sz="20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642" y="1431033"/>
            <a:ext cx="4112022" cy="3037413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9616" y="1636160"/>
            <a:ext cx="4800336" cy="2754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1346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Molecular profile</a:t>
            </a:r>
            <a:endParaRPr lang="en-US" dirty="0"/>
          </a:p>
        </p:txBody>
      </p:sp>
      <p:sp>
        <p:nvSpPr>
          <p:cNvPr id="10" name="CuadroTexto 9"/>
          <p:cNvSpPr txBox="1"/>
          <p:nvPr/>
        </p:nvSpPr>
        <p:spPr>
          <a:xfrm>
            <a:off x="231642" y="4514247"/>
            <a:ext cx="7780758" cy="1603811"/>
          </a:xfrm>
          <a:prstGeom prst="rect">
            <a:avLst/>
          </a:prstGeom>
          <a:noFill/>
        </p:spPr>
        <p:txBody>
          <a:bodyPr wrap="square" lIns="64301" tIns="32150" rIns="64301" bIns="32150" rtlCol="0">
            <a:spAutoFit/>
          </a:bodyPr>
          <a:lstStyle/>
          <a:p>
            <a:r>
              <a:rPr lang="en-GB" sz="2000" b="1" dirty="0">
                <a:solidFill>
                  <a:srgbClr val="E00034"/>
                </a:solidFill>
              </a:rPr>
              <a:t>Cross-correlation with </a:t>
            </a:r>
            <a:r>
              <a:rPr lang="en-GB" sz="2000" b="1" dirty="0" smtClean="0">
                <a:solidFill>
                  <a:srgbClr val="E00034"/>
                </a:solidFill>
              </a:rPr>
              <a:t>the MAGIC LIDAR </a:t>
            </a:r>
            <a:endParaRPr lang="en-GB" sz="2000" dirty="0" smtClean="0"/>
          </a:p>
          <a:p>
            <a:pPr marL="401879" indent="-401879">
              <a:buFont typeface="Arial"/>
              <a:buChar char="•"/>
            </a:pPr>
            <a:r>
              <a:rPr lang="en-GB" sz="2000" dirty="0" smtClean="0"/>
              <a:t>GDAS combined with NRLMSIS-E</a:t>
            </a:r>
          </a:p>
          <a:p>
            <a:pPr marL="401879" indent="-401879">
              <a:buFont typeface="Arial"/>
              <a:buChar char="•"/>
            </a:pPr>
            <a:r>
              <a:rPr lang="en-GB" sz="2000" dirty="0" smtClean="0"/>
              <a:t>The LIDAR is sensitive to the molecular profile during clear nights</a:t>
            </a:r>
          </a:p>
          <a:p>
            <a:pPr marL="401879" indent="-401879">
              <a:buFont typeface="Arial"/>
              <a:buChar char="•"/>
            </a:pPr>
            <a:r>
              <a:rPr lang="en-GB" sz="2000" dirty="0" smtClean="0"/>
              <a:t>We see a significant improvement from linear fits to “GDAS-fits”. </a:t>
            </a:r>
          </a:p>
          <a:p>
            <a:pPr marL="401879" indent="-401879">
              <a:buFont typeface="Arial"/>
              <a:buChar char="•"/>
            </a:pPr>
            <a:r>
              <a:rPr lang="en-GB" sz="2000" dirty="0" smtClean="0"/>
              <a:t>The GDAS fits </a:t>
            </a:r>
            <a:r>
              <a:rPr lang="en-GB" sz="2000" dirty="0" smtClean="0">
                <a:solidFill>
                  <a:schemeClr val="accent1"/>
                </a:solidFill>
              </a:rPr>
              <a:t>yield correct χ</a:t>
            </a:r>
            <a:r>
              <a:rPr lang="en-GB" sz="2000" baseline="30000" dirty="0" smtClean="0">
                <a:solidFill>
                  <a:schemeClr val="accent1"/>
                </a:solidFill>
              </a:rPr>
              <a:t>2 </a:t>
            </a:r>
            <a:r>
              <a:rPr lang="en-GB" sz="2000" dirty="0" smtClean="0">
                <a:solidFill>
                  <a:schemeClr val="accent1"/>
                </a:solidFill>
              </a:rPr>
              <a:t>distributions</a:t>
            </a:r>
            <a:r>
              <a:rPr lang="en-GB" sz="2000" dirty="0" smtClean="0"/>
              <a:t>!</a:t>
            </a:r>
            <a:endParaRPr lang="en-GB" sz="20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642" y="1431033"/>
            <a:ext cx="4112022" cy="3037413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0983" y="2126743"/>
            <a:ext cx="4910099" cy="152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4557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Molecular profile </a:t>
            </a:r>
            <a:br>
              <a:rPr lang="en-US" dirty="0" smtClean="0"/>
            </a:br>
            <a:r>
              <a:rPr lang="en-GB" dirty="0">
                <a:solidFill>
                  <a:srgbClr val="E00034"/>
                </a:solidFill>
              </a:rPr>
              <a:t>Simulation input for the MC </a:t>
            </a:r>
            <a:r>
              <a:rPr lang="en-GB" dirty="0" smtClean="0">
                <a:solidFill>
                  <a:srgbClr val="E00034"/>
                </a:solidFill>
              </a:rPr>
              <a:t>studies</a:t>
            </a:r>
            <a:endParaRPr lang="en-US" dirty="0"/>
          </a:p>
        </p:txBody>
      </p:sp>
      <p:sp>
        <p:nvSpPr>
          <p:cNvPr id="10" name="CuadroTexto 9"/>
          <p:cNvSpPr txBox="1"/>
          <p:nvPr/>
        </p:nvSpPr>
        <p:spPr>
          <a:xfrm>
            <a:off x="231642" y="4514247"/>
            <a:ext cx="7780758" cy="1603811"/>
          </a:xfrm>
          <a:prstGeom prst="rect">
            <a:avLst/>
          </a:prstGeom>
          <a:noFill/>
        </p:spPr>
        <p:txBody>
          <a:bodyPr wrap="square" lIns="64301" tIns="32150" rIns="64301" bIns="32150" rtlCol="0">
            <a:spAutoFit/>
          </a:bodyPr>
          <a:lstStyle/>
          <a:p>
            <a:r>
              <a:rPr lang="en-GB" sz="2000" b="1" dirty="0" smtClean="0">
                <a:solidFill>
                  <a:srgbClr val="E00034"/>
                </a:solidFill>
              </a:rPr>
              <a:t>Simulation input for the MC studies </a:t>
            </a:r>
          </a:p>
          <a:p>
            <a:pPr marL="342900" indent="-342900">
              <a:buFont typeface="Arial"/>
              <a:buChar char="•"/>
            </a:pPr>
            <a:r>
              <a:rPr lang="en-GB" sz="2000" dirty="0" smtClean="0"/>
              <a:t>GDAS combined with NRLMSIS-E</a:t>
            </a:r>
          </a:p>
          <a:p>
            <a:pPr marL="401879" indent="-401879">
              <a:buFont typeface="Arial"/>
              <a:buChar char="•"/>
            </a:pPr>
            <a:r>
              <a:rPr lang="en-GB" sz="2000" dirty="0" smtClean="0"/>
              <a:t>The LIDAR is sensitive to the molecular profile during clear nights</a:t>
            </a:r>
          </a:p>
          <a:p>
            <a:pPr marL="401879" indent="-401879">
              <a:buFont typeface="Arial"/>
              <a:buChar char="•"/>
            </a:pPr>
            <a:r>
              <a:rPr lang="en-GB" sz="2000" dirty="0" smtClean="0"/>
              <a:t>We see a significant improvement from linear fits to “GDAS-fits”. </a:t>
            </a:r>
          </a:p>
          <a:p>
            <a:pPr marL="401879" indent="-401879">
              <a:buFont typeface="Arial"/>
              <a:buChar char="•"/>
            </a:pPr>
            <a:r>
              <a:rPr lang="en-GB" sz="2000" dirty="0" smtClean="0"/>
              <a:t>The GDAS fits </a:t>
            </a:r>
            <a:r>
              <a:rPr lang="en-GB" sz="2000" dirty="0" smtClean="0">
                <a:solidFill>
                  <a:schemeClr val="accent1"/>
                </a:solidFill>
              </a:rPr>
              <a:t>yield correct χ</a:t>
            </a:r>
            <a:r>
              <a:rPr lang="en-GB" sz="2000" baseline="30000" dirty="0" smtClean="0">
                <a:solidFill>
                  <a:schemeClr val="accent1"/>
                </a:solidFill>
              </a:rPr>
              <a:t>2 </a:t>
            </a:r>
            <a:r>
              <a:rPr lang="en-GB" sz="2000" dirty="0" smtClean="0">
                <a:solidFill>
                  <a:schemeClr val="accent1"/>
                </a:solidFill>
              </a:rPr>
              <a:t>distributions</a:t>
            </a:r>
            <a:r>
              <a:rPr lang="en-GB" sz="2000" dirty="0" smtClean="0"/>
              <a:t>!</a:t>
            </a:r>
            <a:endParaRPr lang="en-GB" sz="2000" dirty="0"/>
          </a:p>
        </p:txBody>
      </p:sp>
      <p:pic>
        <p:nvPicPr>
          <p:cNvPr id="6" name="Imagen 5" descr="CorsikaAll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762" y="1350996"/>
            <a:ext cx="8480122" cy="8647895"/>
          </a:xfrm>
          <a:prstGeom prst="rect">
            <a:avLst/>
          </a:prstGeom>
          <a:scene3d>
            <a:camera prst="orthographicFront">
              <a:rot lat="0" lon="0" rev="1620000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16844481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Molecular profile </a:t>
            </a:r>
            <a:endParaRPr lang="en-US" dirty="0"/>
          </a:p>
        </p:txBody>
      </p:sp>
      <p:sp>
        <p:nvSpPr>
          <p:cNvPr id="10" name="CuadroTexto 9"/>
          <p:cNvSpPr txBox="1"/>
          <p:nvPr/>
        </p:nvSpPr>
        <p:spPr>
          <a:xfrm>
            <a:off x="407293" y="1474503"/>
            <a:ext cx="7780758" cy="803592"/>
          </a:xfrm>
          <a:prstGeom prst="rect">
            <a:avLst/>
          </a:prstGeom>
          <a:noFill/>
        </p:spPr>
        <p:txBody>
          <a:bodyPr wrap="square" lIns="64301" tIns="32150" rIns="64301" bIns="32150" rtlCol="0">
            <a:spAutoFit/>
          </a:bodyPr>
          <a:lstStyle/>
          <a:p>
            <a:r>
              <a:rPr lang="en-GB" sz="2400" b="1" dirty="0" smtClean="0">
                <a:solidFill>
                  <a:srgbClr val="E40020"/>
                </a:solidFill>
              </a:rPr>
              <a:t>Simulations and first result are shown on Wednesday morning by Federico di </a:t>
            </a:r>
            <a:r>
              <a:rPr lang="en-GB" sz="2400" b="1" dirty="0" err="1" smtClean="0">
                <a:solidFill>
                  <a:srgbClr val="E40020"/>
                </a:solidFill>
              </a:rPr>
              <a:t>Pierro</a:t>
            </a:r>
            <a:r>
              <a:rPr lang="en-GB" sz="2400" b="1" dirty="0" smtClean="0">
                <a:solidFill>
                  <a:srgbClr val="E40020"/>
                </a:solidFill>
              </a:rPr>
              <a:t> (INFN Torino)</a:t>
            </a:r>
            <a:endParaRPr lang="en-GB" sz="2400" dirty="0">
              <a:solidFill>
                <a:srgbClr val="E40020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86998"/>
            <a:ext cx="9144000" cy="3492431"/>
          </a:xfrm>
          <a:prstGeom prst="rect">
            <a:avLst/>
          </a:prstGeom>
        </p:spPr>
      </p:pic>
      <p:cxnSp>
        <p:nvCxnSpPr>
          <p:cNvPr id="5" name="Conector recto de flecha 4"/>
          <p:cNvCxnSpPr/>
          <p:nvPr/>
        </p:nvCxnSpPr>
        <p:spPr>
          <a:xfrm flipH="1">
            <a:off x="6791975" y="4232763"/>
            <a:ext cx="1112345" cy="0"/>
          </a:xfrm>
          <a:prstGeom prst="straightConnector1">
            <a:avLst/>
          </a:prstGeom>
          <a:ln w="5715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47327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1379" y="2954120"/>
            <a:ext cx="6916951" cy="824083"/>
          </a:xfrm>
        </p:spPr>
        <p:txBody>
          <a:bodyPr/>
          <a:lstStyle/>
          <a:p>
            <a:pPr algn="ctr"/>
            <a:r>
              <a:rPr lang="en-US" dirty="0" smtClean="0"/>
              <a:t>Aerosol profiles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98074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Aerosol profiles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1144" y="2228982"/>
            <a:ext cx="7632072" cy="3994233"/>
          </a:xfrm>
        </p:spPr>
        <p:txBody>
          <a:bodyPr>
            <a:normAutofit/>
          </a:bodyPr>
          <a:lstStyle/>
          <a:p>
            <a:pPr marL="571500" indent="-571500"/>
            <a:r>
              <a:rPr lang="en-GB" b="1" dirty="0">
                <a:solidFill>
                  <a:srgbClr val="000000"/>
                </a:solidFill>
              </a:rPr>
              <a:t>Aerosol enhancements of </a:t>
            </a:r>
            <a:r>
              <a:rPr lang="en-GB" b="1" dirty="0">
                <a:solidFill>
                  <a:srgbClr val="E40020"/>
                </a:solidFill>
              </a:rPr>
              <a:t>ground layer </a:t>
            </a:r>
            <a:r>
              <a:rPr lang="en-GB" b="1" dirty="0">
                <a:solidFill>
                  <a:srgbClr val="000000"/>
                </a:solidFill>
              </a:rPr>
              <a:t>(“</a:t>
            </a:r>
            <a:r>
              <a:rPr lang="en-GB" b="1" dirty="0" err="1">
                <a:solidFill>
                  <a:srgbClr val="000000"/>
                </a:solidFill>
              </a:rPr>
              <a:t>calima</a:t>
            </a:r>
            <a:r>
              <a:rPr lang="en-GB" b="1" dirty="0">
                <a:solidFill>
                  <a:srgbClr val="000000"/>
                </a:solidFill>
              </a:rPr>
              <a:t>”) and </a:t>
            </a:r>
            <a:r>
              <a:rPr lang="en-GB" b="1" dirty="0">
                <a:solidFill>
                  <a:srgbClr val="E40020"/>
                </a:solidFill>
              </a:rPr>
              <a:t>clouds</a:t>
            </a:r>
            <a:r>
              <a:rPr lang="en-GB" b="1" dirty="0">
                <a:solidFill>
                  <a:srgbClr val="000000"/>
                </a:solidFill>
              </a:rPr>
              <a:t> (cumulus and cirrus) </a:t>
            </a:r>
          </a:p>
          <a:p>
            <a:pPr marL="571500" indent="-571500"/>
            <a:endParaRPr lang="en-GB" b="1" dirty="0">
              <a:solidFill>
                <a:srgbClr val="000000"/>
              </a:solidFill>
            </a:endParaRPr>
          </a:p>
          <a:p>
            <a:pPr marL="571500" indent="-571500"/>
            <a:r>
              <a:rPr lang="en-GB" b="1" dirty="0">
                <a:solidFill>
                  <a:srgbClr val="000000"/>
                </a:solidFill>
              </a:rPr>
              <a:t>Strong </a:t>
            </a:r>
            <a:r>
              <a:rPr lang="en-GB" b="1" dirty="0">
                <a:solidFill>
                  <a:srgbClr val="E40020"/>
                </a:solidFill>
              </a:rPr>
              <a:t>dependency on time </a:t>
            </a:r>
            <a:r>
              <a:rPr lang="en-GB" b="1" dirty="0">
                <a:solidFill>
                  <a:srgbClr val="000000"/>
                </a:solidFill>
              </a:rPr>
              <a:t>and </a:t>
            </a:r>
            <a:r>
              <a:rPr lang="en-GB" b="1" dirty="0">
                <a:solidFill>
                  <a:srgbClr val="E40020"/>
                </a:solidFill>
              </a:rPr>
              <a:t>altitude</a:t>
            </a:r>
          </a:p>
          <a:p>
            <a:pPr marL="571500" indent="-571500"/>
            <a:endParaRPr lang="en-GB" b="1" dirty="0">
              <a:solidFill>
                <a:srgbClr val="000000"/>
              </a:solidFill>
            </a:endParaRPr>
          </a:p>
          <a:p>
            <a:pPr marL="571500" indent="-571500"/>
            <a:r>
              <a:rPr lang="en-GB" b="1" dirty="0">
                <a:solidFill>
                  <a:srgbClr val="000000"/>
                </a:solidFill>
              </a:rPr>
              <a:t>Strong </a:t>
            </a:r>
            <a:r>
              <a:rPr lang="en-GB" b="1" dirty="0">
                <a:solidFill>
                  <a:srgbClr val="E40020"/>
                </a:solidFill>
              </a:rPr>
              <a:t>energy dependency </a:t>
            </a:r>
            <a:r>
              <a:rPr lang="en-GB" b="1" dirty="0">
                <a:solidFill>
                  <a:srgbClr val="000000"/>
                </a:solidFill>
              </a:rPr>
              <a:t>in case of </a:t>
            </a:r>
            <a:r>
              <a:rPr lang="en-GB" b="1" dirty="0">
                <a:solidFill>
                  <a:srgbClr val="E40020"/>
                </a:solidFill>
              </a:rPr>
              <a:t>clouds</a:t>
            </a:r>
          </a:p>
          <a:p>
            <a:pPr marL="571500" indent="-571500"/>
            <a:endParaRPr lang="en-GB" b="1" dirty="0">
              <a:solidFill>
                <a:srgbClr val="800000"/>
              </a:solidFill>
            </a:endParaRPr>
          </a:p>
          <a:p>
            <a:pPr marL="571500" indent="-571500"/>
            <a:r>
              <a:rPr lang="en-GB" b="1" dirty="0">
                <a:solidFill>
                  <a:srgbClr val="E40020"/>
                </a:solidFill>
              </a:rPr>
              <a:t>Have </a:t>
            </a:r>
            <a:r>
              <a:rPr lang="en-GB" b="1" dirty="0" err="1">
                <a:solidFill>
                  <a:srgbClr val="E40020"/>
                </a:solidFill>
              </a:rPr>
              <a:t>analyzed</a:t>
            </a:r>
            <a:r>
              <a:rPr lang="en-GB" b="1" dirty="0">
                <a:solidFill>
                  <a:srgbClr val="E40020"/>
                </a:solidFill>
              </a:rPr>
              <a:t> more than </a:t>
            </a:r>
            <a:r>
              <a:rPr lang="en-GB" b="1" dirty="0" smtClean="0">
                <a:solidFill>
                  <a:srgbClr val="E40020"/>
                </a:solidFill>
              </a:rPr>
              <a:t>3 </a:t>
            </a:r>
            <a:r>
              <a:rPr lang="en-GB" b="1" dirty="0">
                <a:solidFill>
                  <a:srgbClr val="E40020"/>
                </a:solidFill>
              </a:rPr>
              <a:t>years of good quality MAGIC LIDAR data</a:t>
            </a:r>
          </a:p>
          <a:p>
            <a:pPr marL="571500" indent="-571500"/>
            <a:endParaRPr lang="en-GB" b="1" dirty="0">
              <a:solidFill>
                <a:srgbClr val="000000"/>
              </a:solidFill>
            </a:endParaRPr>
          </a:p>
          <a:p>
            <a:pPr marL="571500" indent="-571500"/>
            <a:r>
              <a:rPr lang="en-GB" b="1" dirty="0">
                <a:solidFill>
                  <a:srgbClr val="000000"/>
                </a:solidFill>
              </a:rPr>
              <a:t>Taken </a:t>
            </a:r>
            <a:r>
              <a:rPr lang="en-GB" b="1" dirty="0" err="1">
                <a:solidFill>
                  <a:srgbClr val="000000"/>
                </a:solidFill>
              </a:rPr>
              <a:t>synchroneously</a:t>
            </a:r>
            <a:r>
              <a:rPr lang="en-GB" b="1" dirty="0">
                <a:solidFill>
                  <a:srgbClr val="000000"/>
                </a:solidFill>
              </a:rPr>
              <a:t> with science data (5 deg. offset)</a:t>
            </a:r>
          </a:p>
          <a:p>
            <a:pPr marL="0" indent="0">
              <a:buNone/>
            </a:pPr>
            <a:endParaRPr lang="en-US" b="1" dirty="0">
              <a:solidFill>
                <a:srgbClr val="800000"/>
              </a:solidFill>
              <a:latin typeface="Helvetica Neue" charset="0"/>
            </a:endParaRPr>
          </a:p>
          <a:p>
            <a:pPr marL="457200" lvl="1" indent="0">
              <a:buNone/>
            </a:pPr>
            <a:endParaRPr lang="en-US" sz="2000" dirty="0">
              <a:latin typeface="Fira sans"/>
              <a:cs typeface="Fira sans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41144" y="1354002"/>
            <a:ext cx="82900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>
                <a:solidFill>
                  <a:srgbClr val="000000"/>
                </a:solidFill>
                <a:latin typeface="Helvetica Neue"/>
                <a:cs typeface="Helvetica Neue"/>
              </a:rPr>
              <a:t>Has potentially strong effect on </a:t>
            </a:r>
            <a:r>
              <a:rPr lang="en-GB" sz="2000" b="1" dirty="0">
                <a:solidFill>
                  <a:srgbClr val="E40020"/>
                </a:solidFill>
                <a:latin typeface="Helvetica Neue"/>
                <a:cs typeface="Helvetica Neue"/>
              </a:rPr>
              <a:t>extinction of Cherenkov </a:t>
            </a:r>
            <a:r>
              <a:rPr lang="en-GB" sz="2000" b="1" dirty="0" smtClean="0">
                <a:solidFill>
                  <a:srgbClr val="E40020"/>
                </a:solidFill>
                <a:latin typeface="Helvetica Neue"/>
                <a:cs typeface="Helvetica Neue"/>
              </a:rPr>
              <a:t>light</a:t>
            </a:r>
            <a:endParaRPr lang="en-US" sz="2000" b="1" dirty="0">
              <a:solidFill>
                <a:srgbClr val="E40020"/>
              </a:solidFill>
              <a:latin typeface="Helvetica Neue"/>
              <a:cs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4040878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Aerosol profiles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1144" y="2228982"/>
            <a:ext cx="7632072" cy="3994233"/>
          </a:xfrm>
        </p:spPr>
        <p:txBody>
          <a:bodyPr>
            <a:normAutofit/>
          </a:bodyPr>
          <a:lstStyle/>
          <a:p>
            <a:pPr marL="571500" indent="-571500"/>
            <a:r>
              <a:rPr lang="en-GB" b="1" dirty="0" smtClean="0">
                <a:solidFill>
                  <a:srgbClr val="000000"/>
                </a:solidFill>
              </a:rPr>
              <a:t>3 years of continuous MAGIC LIDAR measurements</a:t>
            </a:r>
            <a:endParaRPr lang="en-GB" b="1" dirty="0">
              <a:solidFill>
                <a:srgbClr val="000000"/>
              </a:solidFill>
            </a:endParaRPr>
          </a:p>
          <a:p>
            <a:pPr marL="571500" indent="-571500"/>
            <a:endParaRPr lang="en-GB" b="1" dirty="0">
              <a:solidFill>
                <a:srgbClr val="000000"/>
              </a:solidFill>
            </a:endParaRPr>
          </a:p>
          <a:p>
            <a:pPr marL="571500" indent="-571500"/>
            <a:r>
              <a:rPr lang="en-GB" b="1" dirty="0" smtClean="0">
                <a:solidFill>
                  <a:srgbClr val="000000"/>
                </a:solidFill>
              </a:rPr>
              <a:t>Almost 10 years of the TNG dust counter</a:t>
            </a:r>
            <a:endParaRPr lang="en-GB" b="1" dirty="0">
              <a:solidFill>
                <a:srgbClr val="E40020"/>
              </a:solidFill>
            </a:endParaRPr>
          </a:p>
          <a:p>
            <a:pPr marL="571500" indent="-571500"/>
            <a:endParaRPr lang="en-GB" b="1" dirty="0">
              <a:solidFill>
                <a:srgbClr val="000000"/>
              </a:solidFill>
            </a:endParaRPr>
          </a:p>
          <a:p>
            <a:pPr marL="571500" indent="-571500"/>
            <a:r>
              <a:rPr lang="en-GB" b="1" dirty="0" smtClean="0">
                <a:solidFill>
                  <a:srgbClr val="800000"/>
                </a:solidFill>
              </a:rPr>
              <a:t>20 years of Sun photometer measurements (</a:t>
            </a:r>
            <a:r>
              <a:rPr lang="en-GB" b="1" dirty="0" err="1" smtClean="0">
                <a:solidFill>
                  <a:srgbClr val="800000"/>
                </a:solidFill>
              </a:rPr>
              <a:t>Izaña</a:t>
            </a:r>
            <a:r>
              <a:rPr lang="en-GB" b="1" dirty="0" smtClean="0">
                <a:solidFill>
                  <a:srgbClr val="800000"/>
                </a:solidFill>
              </a:rPr>
              <a:t>, Tenerife)</a:t>
            </a:r>
          </a:p>
          <a:p>
            <a:pPr marL="571500" indent="-571500"/>
            <a:endParaRPr lang="en-GB" b="1" dirty="0">
              <a:solidFill>
                <a:srgbClr val="800000"/>
              </a:solidFill>
            </a:endParaRPr>
          </a:p>
          <a:p>
            <a:pPr marL="571500" indent="-571500"/>
            <a:r>
              <a:rPr lang="en-GB" b="1" dirty="0" smtClean="0">
                <a:solidFill>
                  <a:srgbClr val="E40020"/>
                </a:solidFill>
              </a:rPr>
              <a:t>Extremely detailed aerosol characterization with state-of-the-art equipment at IARC (</a:t>
            </a:r>
            <a:r>
              <a:rPr lang="en-GB" b="1" dirty="0" err="1" smtClean="0">
                <a:solidFill>
                  <a:srgbClr val="E40020"/>
                </a:solidFill>
              </a:rPr>
              <a:t>Izaña</a:t>
            </a:r>
            <a:r>
              <a:rPr lang="en-GB" b="1" dirty="0" smtClean="0">
                <a:solidFill>
                  <a:srgbClr val="E40020"/>
                </a:solidFill>
              </a:rPr>
              <a:t>, Tenerife)</a:t>
            </a:r>
            <a:endParaRPr lang="en-US" b="1" dirty="0">
              <a:solidFill>
                <a:srgbClr val="800000"/>
              </a:solidFill>
              <a:latin typeface="Helvetica Neue" charset="0"/>
            </a:endParaRPr>
          </a:p>
          <a:p>
            <a:pPr marL="457200" lvl="1" indent="0">
              <a:buNone/>
            </a:pPr>
            <a:endParaRPr lang="en-US" sz="2000" dirty="0">
              <a:latin typeface="Fira sans"/>
              <a:cs typeface="Fira sans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41144" y="1354002"/>
            <a:ext cx="82900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 smtClean="0">
                <a:solidFill>
                  <a:srgbClr val="000000"/>
                </a:solidFill>
                <a:latin typeface="Helvetica Neue"/>
                <a:cs typeface="Helvetica Neue"/>
              </a:rPr>
              <a:t>Are very well studied on La Palma, using:</a:t>
            </a:r>
            <a:endParaRPr lang="en-US" sz="2000" b="1" dirty="0">
              <a:solidFill>
                <a:srgbClr val="E40020"/>
              </a:solidFill>
              <a:latin typeface="Helvetica Neue"/>
              <a:cs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5047786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Site </a:t>
            </a:r>
            <a:r>
              <a:rPr lang="en-US" dirty="0" smtClean="0"/>
              <a:t>Climatology at ORM</a:t>
            </a:r>
            <a:endParaRPr lang="en-US" dirty="0"/>
          </a:p>
        </p:txBody>
      </p:sp>
      <p:sp>
        <p:nvSpPr>
          <p:cNvPr id="4" name="Marcador de contenido 3"/>
          <p:cNvSpPr txBox="1">
            <a:spLocks noGrp="1"/>
          </p:cNvSpPr>
          <p:nvPr>
            <p:ph idx="1"/>
          </p:nvPr>
        </p:nvSpPr>
        <p:spPr>
          <a:xfrm>
            <a:off x="1316726" y="2386261"/>
            <a:ext cx="6628116" cy="2140368"/>
          </a:xfrm>
          <a:prstGeom prst="rect">
            <a:avLst/>
          </a:prstGeom>
          <a:noFill/>
        </p:spPr>
        <p:txBody>
          <a:bodyPr wrap="square" lIns="64301" tIns="32150" rIns="64301" bIns="32150" rtlCol="0">
            <a:spAutoFit/>
          </a:bodyPr>
          <a:lstStyle/>
          <a:p>
            <a:pPr marL="401879" indent="-401879" algn="ctr">
              <a:lnSpc>
                <a:spcPct val="150000"/>
              </a:lnSpc>
              <a:buFont typeface="Arial"/>
              <a:buChar char="•"/>
            </a:pPr>
            <a:r>
              <a:rPr lang="en-GB" sz="2800" dirty="0" smtClean="0">
                <a:solidFill>
                  <a:schemeClr val="tx1"/>
                </a:solidFill>
              </a:rPr>
              <a:t>Molecular profiles</a:t>
            </a:r>
          </a:p>
          <a:p>
            <a:pPr marL="401879" indent="-401879" algn="ctr">
              <a:lnSpc>
                <a:spcPct val="150000"/>
              </a:lnSpc>
              <a:buFont typeface="Arial"/>
              <a:buChar char="•"/>
            </a:pPr>
            <a:r>
              <a:rPr lang="en-GB" sz="2800" dirty="0" smtClean="0">
                <a:solidFill>
                  <a:schemeClr val="tx1"/>
                </a:solidFill>
              </a:rPr>
              <a:t>Aerosol profiles</a:t>
            </a:r>
          </a:p>
          <a:p>
            <a:pPr marL="401879" indent="-401879" algn="ctr">
              <a:lnSpc>
                <a:spcPct val="150000"/>
              </a:lnSpc>
              <a:buFont typeface="Arial"/>
              <a:buChar char="•"/>
            </a:pPr>
            <a:r>
              <a:rPr lang="en-GB" sz="2800" dirty="0" smtClean="0">
                <a:solidFill>
                  <a:schemeClr val="tx1"/>
                </a:solidFill>
              </a:rPr>
              <a:t>Weather </a:t>
            </a:r>
            <a:r>
              <a:rPr lang="en-GB" sz="2800" dirty="0" smtClean="0">
                <a:solidFill>
                  <a:schemeClr val="tx1"/>
                </a:solidFill>
              </a:rPr>
              <a:t>data</a:t>
            </a:r>
            <a:endParaRPr lang="en-GB" sz="28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75270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Aerosol profiles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16864" y="1631278"/>
            <a:ext cx="829004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dirty="0"/>
              <a:t> </a:t>
            </a:r>
            <a:r>
              <a:rPr lang="es-ES" sz="2000" dirty="0" err="1"/>
              <a:t>The</a:t>
            </a:r>
            <a:r>
              <a:rPr lang="es-ES" sz="2000" dirty="0"/>
              <a:t> Island of La Palma </a:t>
            </a:r>
            <a:r>
              <a:rPr lang="es-ES" sz="2000" dirty="0" err="1"/>
              <a:t>is</a:t>
            </a:r>
            <a:endParaRPr lang="es-ES" sz="2000" dirty="0"/>
          </a:p>
          <a:p>
            <a:r>
              <a:rPr lang="es-ES" sz="2000" dirty="0" err="1" smtClean="0"/>
              <a:t>affected</a:t>
            </a:r>
            <a:r>
              <a:rPr lang="es-ES" sz="2000" dirty="0" smtClean="0"/>
              <a:t> </a:t>
            </a:r>
            <a:r>
              <a:rPr lang="es-ES" sz="2000" dirty="0" err="1" smtClean="0"/>
              <a:t>by</a:t>
            </a:r>
            <a:r>
              <a:rPr lang="es-ES" sz="2000" dirty="0" smtClean="0"/>
              <a:t>: </a:t>
            </a:r>
          </a:p>
          <a:p>
            <a:endParaRPr lang="es-ES" sz="2000" dirty="0"/>
          </a:p>
          <a:p>
            <a:pPr marL="342900" indent="-342900">
              <a:buFont typeface="Arial"/>
              <a:buChar char="•"/>
            </a:pPr>
            <a:r>
              <a:rPr lang="es-ES" sz="2000" dirty="0" err="1" smtClean="0"/>
              <a:t>the</a:t>
            </a:r>
            <a:r>
              <a:rPr lang="es-ES" sz="2000" dirty="0" smtClean="0"/>
              <a:t> </a:t>
            </a:r>
            <a:r>
              <a:rPr lang="es-ES" sz="2000" b="1" dirty="0" err="1">
                <a:solidFill>
                  <a:srgbClr val="FF0000"/>
                </a:solidFill>
              </a:rPr>
              <a:t>trade</a:t>
            </a:r>
            <a:r>
              <a:rPr lang="es-ES" sz="2000" b="1" dirty="0">
                <a:solidFill>
                  <a:srgbClr val="FF0000"/>
                </a:solidFill>
              </a:rPr>
              <a:t> </a:t>
            </a:r>
            <a:r>
              <a:rPr lang="es-ES" sz="2000" b="1" dirty="0" err="1">
                <a:solidFill>
                  <a:srgbClr val="FF0000"/>
                </a:solidFill>
              </a:rPr>
              <a:t>winds</a:t>
            </a:r>
            <a:endParaRPr lang="es-ES" sz="2000" b="1" dirty="0">
              <a:solidFill>
                <a:srgbClr val="FF0000"/>
              </a:solidFill>
            </a:endParaRPr>
          </a:p>
          <a:p>
            <a:r>
              <a:rPr lang="es-ES" sz="2000" dirty="0">
                <a:solidFill>
                  <a:srgbClr val="FF0000"/>
                </a:solidFill>
              </a:rPr>
              <a:t> </a:t>
            </a:r>
            <a:r>
              <a:rPr lang="es-ES" sz="2000" dirty="0" smtClean="0">
                <a:solidFill>
                  <a:srgbClr val="FF0000"/>
                </a:solidFill>
              </a:rPr>
              <a:t>   </a:t>
            </a:r>
            <a:r>
              <a:rPr lang="es-ES" sz="2000" b="1" dirty="0" err="1" smtClean="0">
                <a:solidFill>
                  <a:srgbClr val="FF0000"/>
                </a:solidFill>
              </a:rPr>
              <a:t>below</a:t>
            </a:r>
            <a:r>
              <a:rPr lang="es-ES" sz="2000" b="1" dirty="0" smtClean="0">
                <a:solidFill>
                  <a:srgbClr val="FF0000"/>
                </a:solidFill>
              </a:rPr>
              <a:t> </a:t>
            </a:r>
            <a:r>
              <a:rPr lang="es-ES" sz="2000" b="1" dirty="0">
                <a:solidFill>
                  <a:srgbClr val="FF0000"/>
                </a:solidFill>
              </a:rPr>
              <a:t>1800 m </a:t>
            </a:r>
            <a:r>
              <a:rPr lang="es-ES" sz="2000" b="1" dirty="0" err="1" smtClean="0">
                <a:solidFill>
                  <a:srgbClr val="FF0000"/>
                </a:solidFill>
              </a:rPr>
              <a:t>a.s.l</a:t>
            </a:r>
            <a:r>
              <a:rPr lang="es-ES" sz="2000" b="1" dirty="0" smtClean="0">
                <a:solidFill>
                  <a:srgbClr val="FF0000"/>
                </a:solidFill>
              </a:rPr>
              <a:t>.</a:t>
            </a:r>
          </a:p>
          <a:p>
            <a:r>
              <a:rPr lang="es-ES" sz="2000" b="1" dirty="0">
                <a:solidFill>
                  <a:srgbClr val="FF0000"/>
                </a:solidFill>
              </a:rPr>
              <a:t> </a:t>
            </a:r>
            <a:r>
              <a:rPr lang="es-ES" sz="2000" b="1" dirty="0" smtClean="0">
                <a:solidFill>
                  <a:srgbClr val="FF0000"/>
                </a:solidFill>
              </a:rPr>
              <a:t>   </a:t>
            </a:r>
            <a:r>
              <a:rPr lang="es-ES" sz="2000" dirty="0" smtClean="0">
                <a:solidFill>
                  <a:srgbClr val="000000"/>
                </a:solidFill>
              </a:rPr>
              <a:t> </a:t>
            </a:r>
            <a:endParaRPr lang="es-ES" sz="2000" dirty="0">
              <a:solidFill>
                <a:srgbClr val="000000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s-ES" sz="2000" dirty="0" err="1" smtClean="0">
                <a:solidFill>
                  <a:srgbClr val="000000"/>
                </a:solidFill>
              </a:rPr>
              <a:t>the</a:t>
            </a:r>
            <a:r>
              <a:rPr lang="es-ES" sz="2000" dirty="0" smtClean="0">
                <a:solidFill>
                  <a:srgbClr val="000000"/>
                </a:solidFill>
              </a:rPr>
              <a:t> </a:t>
            </a:r>
            <a:r>
              <a:rPr lang="es-ES" sz="2000" b="1" dirty="0" err="1">
                <a:solidFill>
                  <a:srgbClr val="E40020"/>
                </a:solidFill>
              </a:rPr>
              <a:t>descending</a:t>
            </a:r>
            <a:r>
              <a:rPr lang="es-ES" sz="2000" b="1" dirty="0">
                <a:solidFill>
                  <a:srgbClr val="E40020"/>
                </a:solidFill>
              </a:rPr>
              <a:t> </a:t>
            </a:r>
            <a:r>
              <a:rPr lang="es-ES" sz="2000" b="1" dirty="0" err="1">
                <a:solidFill>
                  <a:srgbClr val="E40020"/>
                </a:solidFill>
              </a:rPr>
              <a:t>dry</a:t>
            </a:r>
            <a:r>
              <a:rPr lang="es-ES" sz="2000" b="1" dirty="0">
                <a:solidFill>
                  <a:srgbClr val="E40020"/>
                </a:solidFill>
              </a:rPr>
              <a:t> air </a:t>
            </a:r>
          </a:p>
          <a:p>
            <a:r>
              <a:rPr lang="es-ES" sz="2000" dirty="0">
                <a:solidFill>
                  <a:srgbClr val="000000"/>
                </a:solidFill>
              </a:rPr>
              <a:t>    </a:t>
            </a:r>
            <a:r>
              <a:rPr lang="es-ES" sz="2000" dirty="0" err="1">
                <a:solidFill>
                  <a:srgbClr val="000000"/>
                </a:solidFill>
              </a:rPr>
              <a:t>transported</a:t>
            </a:r>
            <a:r>
              <a:rPr lang="es-ES" sz="2000" dirty="0">
                <a:solidFill>
                  <a:srgbClr val="000000"/>
                </a:solidFill>
              </a:rPr>
              <a:t> </a:t>
            </a:r>
            <a:r>
              <a:rPr lang="es-ES" sz="2000" dirty="0" err="1">
                <a:solidFill>
                  <a:srgbClr val="000000"/>
                </a:solidFill>
              </a:rPr>
              <a:t>by</a:t>
            </a:r>
            <a:r>
              <a:rPr lang="es-ES" sz="2000" dirty="0">
                <a:solidFill>
                  <a:srgbClr val="000000"/>
                </a:solidFill>
              </a:rPr>
              <a:t> </a:t>
            </a:r>
            <a:r>
              <a:rPr lang="es-ES" sz="2000" dirty="0" err="1">
                <a:solidFill>
                  <a:srgbClr val="000000"/>
                </a:solidFill>
              </a:rPr>
              <a:t>the</a:t>
            </a:r>
            <a:r>
              <a:rPr lang="es-ES" sz="2000" dirty="0">
                <a:solidFill>
                  <a:srgbClr val="000000"/>
                </a:solidFill>
              </a:rPr>
              <a:t> </a:t>
            </a:r>
          </a:p>
          <a:p>
            <a:r>
              <a:rPr lang="es-ES" sz="2000" dirty="0">
                <a:solidFill>
                  <a:srgbClr val="000000"/>
                </a:solidFill>
              </a:rPr>
              <a:t>    </a:t>
            </a:r>
            <a:r>
              <a:rPr lang="es-ES" sz="2000" dirty="0" err="1">
                <a:solidFill>
                  <a:srgbClr val="000000"/>
                </a:solidFill>
              </a:rPr>
              <a:t>Hadley</a:t>
            </a:r>
            <a:r>
              <a:rPr lang="es-ES" sz="2000" dirty="0">
                <a:solidFill>
                  <a:srgbClr val="000000"/>
                </a:solidFill>
              </a:rPr>
              <a:t> </a:t>
            </a:r>
            <a:r>
              <a:rPr lang="es-ES" sz="2000" dirty="0" err="1">
                <a:solidFill>
                  <a:srgbClr val="000000"/>
                </a:solidFill>
              </a:rPr>
              <a:t>cell</a:t>
            </a:r>
            <a:r>
              <a:rPr lang="es-ES" sz="2000" dirty="0">
                <a:solidFill>
                  <a:srgbClr val="000000"/>
                </a:solidFill>
              </a:rPr>
              <a:t> </a:t>
            </a:r>
            <a:r>
              <a:rPr lang="es-ES" sz="2000" dirty="0" err="1">
                <a:solidFill>
                  <a:srgbClr val="000000"/>
                </a:solidFill>
              </a:rPr>
              <a:t>along</a:t>
            </a:r>
            <a:r>
              <a:rPr lang="es-ES" sz="2000" dirty="0">
                <a:solidFill>
                  <a:srgbClr val="000000"/>
                </a:solidFill>
              </a:rPr>
              <a:t> </a:t>
            </a:r>
            <a:r>
              <a:rPr lang="es-ES" sz="2000" dirty="0" err="1">
                <a:solidFill>
                  <a:srgbClr val="000000"/>
                </a:solidFill>
              </a:rPr>
              <a:t>the</a:t>
            </a:r>
            <a:r>
              <a:rPr lang="es-ES" sz="2000" dirty="0">
                <a:solidFill>
                  <a:srgbClr val="000000"/>
                </a:solidFill>
              </a:rPr>
              <a:t> </a:t>
            </a:r>
          </a:p>
          <a:p>
            <a:r>
              <a:rPr lang="es-ES" sz="2000" dirty="0">
                <a:solidFill>
                  <a:srgbClr val="000000"/>
                </a:solidFill>
              </a:rPr>
              <a:t>    </a:t>
            </a:r>
            <a:r>
              <a:rPr lang="es-ES" sz="2000" dirty="0" err="1">
                <a:solidFill>
                  <a:srgbClr val="000000"/>
                </a:solidFill>
              </a:rPr>
              <a:t>tropopause</a:t>
            </a:r>
            <a:r>
              <a:rPr lang="es-ES" sz="2000" dirty="0">
                <a:solidFill>
                  <a:srgbClr val="000000"/>
                </a:solidFill>
              </a:rPr>
              <a:t> </a:t>
            </a:r>
            <a:r>
              <a:rPr lang="es-ES" sz="2000" b="1" dirty="0" err="1">
                <a:solidFill>
                  <a:srgbClr val="FF0000"/>
                </a:solidFill>
              </a:rPr>
              <a:t>above</a:t>
            </a:r>
            <a:r>
              <a:rPr lang="es-ES" sz="2000" b="1" dirty="0">
                <a:solidFill>
                  <a:srgbClr val="FF0000"/>
                </a:solidFill>
              </a:rPr>
              <a:t> </a:t>
            </a:r>
          </a:p>
          <a:p>
            <a:r>
              <a:rPr lang="es-ES" sz="2000" b="1" dirty="0">
                <a:solidFill>
                  <a:srgbClr val="FF0000"/>
                </a:solidFill>
              </a:rPr>
              <a:t>    1800 m </a:t>
            </a:r>
            <a:r>
              <a:rPr lang="es-ES" sz="2000" b="1" dirty="0" err="1">
                <a:solidFill>
                  <a:srgbClr val="FF0000"/>
                </a:solidFill>
              </a:rPr>
              <a:t>a.s.l</a:t>
            </a:r>
            <a:r>
              <a:rPr lang="es-ES" sz="2000" b="1" dirty="0">
                <a:solidFill>
                  <a:srgbClr val="FF0000"/>
                </a:solidFill>
              </a:rPr>
              <a:t>.</a:t>
            </a:r>
            <a:endParaRPr lang="es-ES" sz="2000" b="1" dirty="0">
              <a:solidFill>
                <a:srgbClr val="FF0000"/>
              </a:solidFill>
            </a:endParaRPr>
          </a:p>
        </p:txBody>
      </p:sp>
      <p:grpSp>
        <p:nvGrpSpPr>
          <p:cNvPr id="10" name="Agrupar 9"/>
          <p:cNvGrpSpPr/>
          <p:nvPr/>
        </p:nvGrpSpPr>
        <p:grpSpPr>
          <a:xfrm>
            <a:off x="3131181" y="1443647"/>
            <a:ext cx="5961150" cy="5184103"/>
            <a:chOff x="3401421" y="1457157"/>
            <a:chExt cx="5961150" cy="5184103"/>
          </a:xfrm>
        </p:grpSpPr>
        <p:pic>
          <p:nvPicPr>
            <p:cNvPr id="6" name="Imagen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401421" y="1457157"/>
              <a:ext cx="5889632" cy="5184103"/>
            </a:xfrm>
            <a:prstGeom prst="rect">
              <a:avLst/>
            </a:prstGeom>
          </p:spPr>
        </p:pic>
        <p:sp>
          <p:nvSpPr>
            <p:cNvPr id="7" name="Triángulo rectángulo 6"/>
            <p:cNvSpPr/>
            <p:nvPr/>
          </p:nvSpPr>
          <p:spPr>
            <a:xfrm>
              <a:off x="7563853" y="2946392"/>
              <a:ext cx="510671" cy="596238"/>
            </a:xfrm>
            <a:prstGeom prst="rtTriangle">
              <a:avLst/>
            </a:prstGeom>
            <a:solidFill>
              <a:srgbClr val="FF6600"/>
            </a:solidFill>
            <a:scene3d>
              <a:camera prst="orthographicFront">
                <a:rot lat="0" lon="0" rev="9600000"/>
              </a:camera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8" name="CuadroTexto 7"/>
            <p:cNvSpPr txBox="1"/>
            <p:nvPr/>
          </p:nvSpPr>
          <p:spPr>
            <a:xfrm>
              <a:off x="8061163" y="1844843"/>
              <a:ext cx="130140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2400" dirty="0" smtClean="0"/>
                <a:t>La Palma</a:t>
              </a:r>
              <a:endParaRPr lang="es-ES" sz="2400" dirty="0"/>
            </a:p>
          </p:txBody>
        </p:sp>
        <p:cxnSp>
          <p:nvCxnSpPr>
            <p:cNvPr id="9" name="Conector recto de flecha 8"/>
            <p:cNvCxnSpPr/>
            <p:nvPr/>
          </p:nvCxnSpPr>
          <p:spPr>
            <a:xfrm flipH="1">
              <a:off x="8074524" y="2294383"/>
              <a:ext cx="441160" cy="579826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955510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Aerosol profiles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41144" y="1354002"/>
            <a:ext cx="82900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 smtClean="0">
                <a:solidFill>
                  <a:srgbClr val="000000"/>
                </a:solidFill>
                <a:latin typeface="Helvetica Neue"/>
                <a:cs typeface="Helvetica Neue"/>
              </a:rPr>
              <a:t>PM</a:t>
            </a:r>
            <a:r>
              <a:rPr lang="en-GB" sz="2000" b="1" baseline="-25000" dirty="0" smtClean="0">
                <a:solidFill>
                  <a:srgbClr val="000000"/>
                </a:solidFill>
                <a:latin typeface="Helvetica Neue"/>
                <a:cs typeface="Helvetica Neue"/>
              </a:rPr>
              <a:t>10</a:t>
            </a:r>
            <a:r>
              <a:rPr lang="en-GB" sz="2000" b="1" dirty="0" smtClean="0">
                <a:solidFill>
                  <a:srgbClr val="000000"/>
                </a:solidFill>
                <a:latin typeface="Helvetica Neue"/>
                <a:cs typeface="Helvetica Neue"/>
              </a:rPr>
              <a:t> distributions obtained at </a:t>
            </a:r>
            <a:r>
              <a:rPr lang="en-GB" sz="2000" b="1" dirty="0" err="1" smtClean="0">
                <a:solidFill>
                  <a:srgbClr val="000000"/>
                </a:solidFill>
                <a:latin typeface="Helvetica Neue"/>
                <a:cs typeface="Helvetica Neue"/>
              </a:rPr>
              <a:t>Izaña</a:t>
            </a:r>
            <a:r>
              <a:rPr lang="en-GB" sz="2000" b="1" dirty="0" smtClean="0">
                <a:solidFill>
                  <a:srgbClr val="000000"/>
                </a:solidFill>
                <a:latin typeface="Helvetica Neue"/>
                <a:cs typeface="Helvetica Neue"/>
              </a:rPr>
              <a:t>, Tenerife (2400 m </a:t>
            </a:r>
            <a:r>
              <a:rPr lang="en-GB" sz="2000" b="1" dirty="0" err="1" smtClean="0">
                <a:solidFill>
                  <a:srgbClr val="000000"/>
                </a:solidFill>
                <a:latin typeface="Helvetica Neue"/>
                <a:cs typeface="Helvetica Neue"/>
              </a:rPr>
              <a:t>a.s.l</a:t>
            </a:r>
            <a:r>
              <a:rPr lang="en-GB" sz="2000" b="1" dirty="0" smtClean="0">
                <a:solidFill>
                  <a:srgbClr val="000000"/>
                </a:solidFill>
                <a:latin typeface="Helvetica Neue"/>
                <a:cs typeface="Helvetica Neue"/>
              </a:rPr>
              <a:t>.)</a:t>
            </a:r>
            <a:endParaRPr lang="en-US" sz="2000" b="1" dirty="0">
              <a:solidFill>
                <a:srgbClr val="E40020"/>
              </a:solidFill>
              <a:latin typeface="Helvetica Neue"/>
              <a:cs typeface="Helvetica Neue"/>
            </a:endParaRPr>
          </a:p>
        </p:txBody>
      </p:sp>
      <p:grpSp>
        <p:nvGrpSpPr>
          <p:cNvPr id="12" name="Agrupar 11"/>
          <p:cNvGrpSpPr/>
          <p:nvPr/>
        </p:nvGrpSpPr>
        <p:grpSpPr>
          <a:xfrm>
            <a:off x="540448" y="1864476"/>
            <a:ext cx="6964043" cy="4463364"/>
            <a:chOff x="1134976" y="1823946"/>
            <a:chExt cx="6964043" cy="4463364"/>
          </a:xfrm>
        </p:grpSpPr>
        <p:pic>
          <p:nvPicPr>
            <p:cNvPr id="6" name="Imagen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34976" y="1823946"/>
              <a:ext cx="6964043" cy="4463364"/>
            </a:xfrm>
            <a:prstGeom prst="rect">
              <a:avLst/>
            </a:prstGeom>
          </p:spPr>
        </p:pic>
        <p:cxnSp>
          <p:nvCxnSpPr>
            <p:cNvPr id="8" name="Conector recto 7"/>
            <p:cNvCxnSpPr/>
            <p:nvPr/>
          </p:nvCxnSpPr>
          <p:spPr>
            <a:xfrm>
              <a:off x="1824071" y="4494542"/>
              <a:ext cx="5734025" cy="0"/>
            </a:xfrm>
            <a:prstGeom prst="line">
              <a:avLst/>
            </a:prstGeom>
            <a:ln w="5080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CuadroTexto 10"/>
          <p:cNvSpPr txBox="1"/>
          <p:nvPr/>
        </p:nvSpPr>
        <p:spPr>
          <a:xfrm>
            <a:off x="7012532" y="4032877"/>
            <a:ext cx="229073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smtClean="0">
                <a:solidFill>
                  <a:schemeClr val="accent6">
                    <a:lumMod val="50000"/>
                  </a:schemeClr>
                </a:solidFill>
              </a:rPr>
              <a:t>Threshold </a:t>
            </a:r>
          </a:p>
          <a:p>
            <a:r>
              <a:rPr lang="en-GB" sz="2000" b="1" dirty="0" smtClean="0">
                <a:solidFill>
                  <a:schemeClr val="accent6">
                    <a:lumMod val="50000"/>
                  </a:schemeClr>
                </a:solidFill>
              </a:rPr>
              <a:t>for extremely </a:t>
            </a:r>
          </a:p>
          <a:p>
            <a:r>
              <a:rPr lang="en-GB" sz="2000" b="1" dirty="0" smtClean="0">
                <a:solidFill>
                  <a:schemeClr val="accent6">
                    <a:lumMod val="50000"/>
                  </a:schemeClr>
                </a:solidFill>
              </a:rPr>
              <a:t>clean environments</a:t>
            </a:r>
            <a:endParaRPr lang="en-GB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162136" y="6116853"/>
            <a:ext cx="8307758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baseline="30000" dirty="0" err="1"/>
              <a:t>E.Cuevas</a:t>
            </a:r>
            <a:r>
              <a:rPr lang="en-GB" baseline="30000" dirty="0"/>
              <a:t> and J. </a:t>
            </a:r>
            <a:r>
              <a:rPr lang="en-GB" baseline="30000" dirty="0" err="1"/>
              <a:t>M.Baldasano</a:t>
            </a:r>
            <a:r>
              <a:rPr lang="en-GB" baseline="30000" dirty="0"/>
              <a:t>, </a:t>
            </a:r>
            <a:endParaRPr lang="en-GB" baseline="30000" dirty="0" smtClean="0"/>
          </a:p>
          <a:p>
            <a:r>
              <a:rPr lang="en-GB" baseline="30000" dirty="0" smtClean="0"/>
              <a:t>“</a:t>
            </a:r>
            <a:r>
              <a:rPr lang="en-GB" baseline="30000" dirty="0"/>
              <a:t>Report on the Incidence of African dust intrusions at the Astronomical Observatories of the Canary </a:t>
            </a:r>
            <a:r>
              <a:rPr lang="en-GB" baseline="30000" dirty="0" smtClean="0"/>
              <a:t>Islands</a:t>
            </a:r>
            <a:r>
              <a:rPr lang="en-GB" baseline="30000" dirty="0"/>
              <a:t>: </a:t>
            </a:r>
            <a:endParaRPr lang="en-GB" baseline="30000" dirty="0" smtClean="0"/>
          </a:p>
          <a:p>
            <a:r>
              <a:rPr lang="en-GB" baseline="30000" dirty="0" smtClean="0"/>
              <a:t>characterization </a:t>
            </a:r>
            <a:r>
              <a:rPr lang="en-GB" baseline="30000" dirty="0"/>
              <a:t>and temporal analysis”, </a:t>
            </a:r>
            <a:r>
              <a:rPr lang="en-GB" baseline="30000" dirty="0" err="1"/>
              <a:t>Izan</a:t>
            </a:r>
            <a:r>
              <a:rPr lang="en-GB" baseline="30000" dirty="0"/>
              <a:t> ̃a Atmospheric Research Centre of AEMET and the Earth Sciences </a:t>
            </a:r>
            <a:r>
              <a:rPr lang="en-GB" baseline="30000" dirty="0" smtClean="0"/>
              <a:t>Department, </a:t>
            </a:r>
            <a:r>
              <a:rPr lang="en-GB" baseline="30000" dirty="0"/>
              <a:t>2009.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700223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Aerosol profiles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1144" y="2228982"/>
            <a:ext cx="7632072" cy="3994233"/>
          </a:xfrm>
        </p:spPr>
        <p:txBody>
          <a:bodyPr>
            <a:normAutofit/>
          </a:bodyPr>
          <a:lstStyle/>
          <a:p>
            <a:pPr marL="571500" indent="-571500"/>
            <a:r>
              <a:rPr lang="en-GB" b="1" dirty="0">
                <a:solidFill>
                  <a:srgbClr val="000000"/>
                </a:solidFill>
              </a:rPr>
              <a:t>Aerosol enhancements of </a:t>
            </a:r>
            <a:r>
              <a:rPr lang="en-GB" b="1" dirty="0">
                <a:solidFill>
                  <a:srgbClr val="E40020"/>
                </a:solidFill>
              </a:rPr>
              <a:t>ground layer </a:t>
            </a:r>
            <a:r>
              <a:rPr lang="en-GB" b="1" dirty="0">
                <a:solidFill>
                  <a:srgbClr val="000000"/>
                </a:solidFill>
              </a:rPr>
              <a:t>(“</a:t>
            </a:r>
            <a:r>
              <a:rPr lang="en-GB" b="1" dirty="0" err="1">
                <a:solidFill>
                  <a:srgbClr val="000000"/>
                </a:solidFill>
              </a:rPr>
              <a:t>calima</a:t>
            </a:r>
            <a:r>
              <a:rPr lang="en-GB" b="1" dirty="0">
                <a:solidFill>
                  <a:srgbClr val="000000"/>
                </a:solidFill>
              </a:rPr>
              <a:t>”) and </a:t>
            </a:r>
            <a:r>
              <a:rPr lang="en-GB" b="1" dirty="0">
                <a:solidFill>
                  <a:srgbClr val="E40020"/>
                </a:solidFill>
              </a:rPr>
              <a:t>clouds</a:t>
            </a:r>
            <a:r>
              <a:rPr lang="en-GB" b="1" dirty="0">
                <a:solidFill>
                  <a:srgbClr val="000000"/>
                </a:solidFill>
              </a:rPr>
              <a:t> (cumulus and cirrus) </a:t>
            </a:r>
          </a:p>
          <a:p>
            <a:pPr marL="571500" indent="-571500"/>
            <a:endParaRPr lang="en-GB" b="1" dirty="0">
              <a:solidFill>
                <a:srgbClr val="000000"/>
              </a:solidFill>
            </a:endParaRPr>
          </a:p>
          <a:p>
            <a:pPr marL="571500" indent="-571500"/>
            <a:r>
              <a:rPr lang="en-GB" b="1" dirty="0">
                <a:solidFill>
                  <a:srgbClr val="000000"/>
                </a:solidFill>
              </a:rPr>
              <a:t>Strong </a:t>
            </a:r>
            <a:r>
              <a:rPr lang="en-GB" b="1" dirty="0">
                <a:solidFill>
                  <a:srgbClr val="E40020"/>
                </a:solidFill>
              </a:rPr>
              <a:t>dependency on time </a:t>
            </a:r>
            <a:r>
              <a:rPr lang="en-GB" b="1" dirty="0">
                <a:solidFill>
                  <a:srgbClr val="000000"/>
                </a:solidFill>
              </a:rPr>
              <a:t>and </a:t>
            </a:r>
            <a:r>
              <a:rPr lang="en-GB" b="1" dirty="0">
                <a:solidFill>
                  <a:srgbClr val="E40020"/>
                </a:solidFill>
              </a:rPr>
              <a:t>altitude</a:t>
            </a:r>
          </a:p>
          <a:p>
            <a:pPr marL="571500" indent="-571500"/>
            <a:endParaRPr lang="en-GB" b="1" dirty="0">
              <a:solidFill>
                <a:srgbClr val="000000"/>
              </a:solidFill>
            </a:endParaRPr>
          </a:p>
          <a:p>
            <a:pPr marL="571500" indent="-571500"/>
            <a:r>
              <a:rPr lang="en-GB" b="1" dirty="0">
                <a:solidFill>
                  <a:srgbClr val="000000"/>
                </a:solidFill>
              </a:rPr>
              <a:t>Strong </a:t>
            </a:r>
            <a:r>
              <a:rPr lang="en-GB" b="1" dirty="0">
                <a:solidFill>
                  <a:srgbClr val="E40020"/>
                </a:solidFill>
              </a:rPr>
              <a:t>energy dependency </a:t>
            </a:r>
            <a:r>
              <a:rPr lang="en-GB" b="1" dirty="0">
                <a:solidFill>
                  <a:srgbClr val="000000"/>
                </a:solidFill>
              </a:rPr>
              <a:t>in case of </a:t>
            </a:r>
            <a:r>
              <a:rPr lang="en-GB" b="1" dirty="0">
                <a:solidFill>
                  <a:srgbClr val="E40020"/>
                </a:solidFill>
              </a:rPr>
              <a:t>clouds</a:t>
            </a:r>
          </a:p>
          <a:p>
            <a:pPr marL="571500" indent="-571500"/>
            <a:endParaRPr lang="en-GB" b="1" dirty="0">
              <a:solidFill>
                <a:srgbClr val="800000"/>
              </a:solidFill>
            </a:endParaRPr>
          </a:p>
          <a:p>
            <a:pPr marL="571500" indent="-571500"/>
            <a:r>
              <a:rPr lang="en-GB" b="1" dirty="0">
                <a:solidFill>
                  <a:srgbClr val="E40020"/>
                </a:solidFill>
              </a:rPr>
              <a:t>Have </a:t>
            </a:r>
            <a:r>
              <a:rPr lang="en-GB" b="1" dirty="0" err="1">
                <a:solidFill>
                  <a:srgbClr val="E40020"/>
                </a:solidFill>
              </a:rPr>
              <a:t>analyzed</a:t>
            </a:r>
            <a:r>
              <a:rPr lang="en-GB" b="1" dirty="0">
                <a:solidFill>
                  <a:srgbClr val="E40020"/>
                </a:solidFill>
              </a:rPr>
              <a:t> more than </a:t>
            </a:r>
            <a:r>
              <a:rPr lang="en-GB" b="1" dirty="0" smtClean="0">
                <a:solidFill>
                  <a:srgbClr val="E40020"/>
                </a:solidFill>
              </a:rPr>
              <a:t>3 </a:t>
            </a:r>
            <a:r>
              <a:rPr lang="en-GB" b="1" dirty="0">
                <a:solidFill>
                  <a:srgbClr val="E40020"/>
                </a:solidFill>
              </a:rPr>
              <a:t>years of good quality MAGIC LIDAR data</a:t>
            </a:r>
          </a:p>
          <a:p>
            <a:pPr marL="571500" indent="-571500"/>
            <a:endParaRPr lang="en-GB" b="1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b="1" dirty="0">
              <a:solidFill>
                <a:srgbClr val="800000"/>
              </a:solidFill>
              <a:latin typeface="Helvetica Neue" charset="0"/>
            </a:endParaRPr>
          </a:p>
          <a:p>
            <a:pPr marL="457200" lvl="1" indent="0">
              <a:buNone/>
            </a:pPr>
            <a:endParaRPr lang="en-US" sz="2000" dirty="0">
              <a:latin typeface="Fira sans"/>
              <a:cs typeface="Fira sans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49240" y="1354002"/>
            <a:ext cx="82900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 smtClean="0">
                <a:solidFill>
                  <a:srgbClr val="000000"/>
                </a:solidFill>
                <a:latin typeface="Helvetica Neue"/>
                <a:cs typeface="Helvetica Neue"/>
              </a:rPr>
              <a:t>Aerosol Transmission over time from MAGIC LIDAR (absolutely calibrated with the Sun photometer data from </a:t>
            </a:r>
            <a:r>
              <a:rPr lang="en-GB" sz="2000" b="1" dirty="0" err="1" smtClean="0">
                <a:solidFill>
                  <a:srgbClr val="000000"/>
                </a:solidFill>
                <a:latin typeface="Helvetica Neue"/>
                <a:cs typeface="Helvetica Neue"/>
              </a:rPr>
              <a:t>Izaña</a:t>
            </a:r>
            <a:r>
              <a:rPr lang="en-GB" sz="2000" b="1" dirty="0" smtClean="0">
                <a:solidFill>
                  <a:srgbClr val="000000"/>
                </a:solidFill>
                <a:latin typeface="Helvetica Neue"/>
                <a:cs typeface="Helvetica Neue"/>
              </a:rPr>
              <a:t>)</a:t>
            </a:r>
            <a:endParaRPr lang="en-US" sz="2000" b="1" dirty="0">
              <a:solidFill>
                <a:srgbClr val="E40020"/>
              </a:solidFill>
              <a:latin typeface="Helvetica Neue"/>
              <a:cs typeface="Helvetica Neue"/>
            </a:endParaRPr>
          </a:p>
        </p:txBody>
      </p:sp>
      <p:pic>
        <p:nvPicPr>
          <p:cNvPr id="20" name="Imagen 19" descr="TimeAfterCorrections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3399" y="-972740"/>
            <a:ext cx="3949130" cy="9951806"/>
          </a:xfrm>
          <a:prstGeom prst="rect">
            <a:avLst/>
          </a:prstGeom>
          <a:scene3d>
            <a:camera prst="orthographicFront">
              <a:rot lat="0" lon="0" rev="16200000"/>
            </a:camera>
            <a:lightRig rig="threePt" dir="t"/>
          </a:scene3d>
        </p:spPr>
      </p:pic>
      <p:grpSp>
        <p:nvGrpSpPr>
          <p:cNvPr id="41" name="Agrupar 40"/>
          <p:cNvGrpSpPr/>
          <p:nvPr/>
        </p:nvGrpSpPr>
        <p:grpSpPr>
          <a:xfrm>
            <a:off x="1878118" y="2242490"/>
            <a:ext cx="5419736" cy="3728918"/>
            <a:chOff x="1878118" y="2120900"/>
            <a:chExt cx="5419736" cy="3728918"/>
          </a:xfrm>
        </p:grpSpPr>
        <p:cxnSp>
          <p:nvCxnSpPr>
            <p:cNvPr id="21" name="Conector recto 20"/>
            <p:cNvCxnSpPr/>
            <p:nvPr/>
          </p:nvCxnSpPr>
          <p:spPr>
            <a:xfrm flipV="1">
              <a:off x="1878118" y="2228983"/>
              <a:ext cx="0" cy="3620835"/>
            </a:xfrm>
            <a:prstGeom prst="line">
              <a:avLst/>
            </a:prstGeom>
            <a:ln w="50800">
              <a:solidFill>
                <a:srgbClr val="E4002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ector recto 25"/>
            <p:cNvCxnSpPr/>
            <p:nvPr/>
          </p:nvCxnSpPr>
          <p:spPr>
            <a:xfrm flipV="1">
              <a:off x="2395331" y="2228982"/>
              <a:ext cx="0" cy="3620835"/>
            </a:xfrm>
            <a:prstGeom prst="line">
              <a:avLst/>
            </a:prstGeom>
            <a:ln w="50800">
              <a:solidFill>
                <a:srgbClr val="E4002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ector recto 26"/>
            <p:cNvCxnSpPr/>
            <p:nvPr/>
          </p:nvCxnSpPr>
          <p:spPr>
            <a:xfrm flipV="1">
              <a:off x="4587987" y="2147921"/>
              <a:ext cx="0" cy="3620835"/>
            </a:xfrm>
            <a:prstGeom prst="line">
              <a:avLst/>
            </a:prstGeom>
            <a:ln w="50800">
              <a:solidFill>
                <a:srgbClr val="E4002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ector recto 27"/>
            <p:cNvCxnSpPr/>
            <p:nvPr/>
          </p:nvCxnSpPr>
          <p:spPr>
            <a:xfrm flipV="1">
              <a:off x="6672547" y="2120900"/>
              <a:ext cx="0" cy="3620835"/>
            </a:xfrm>
            <a:prstGeom prst="line">
              <a:avLst/>
            </a:prstGeom>
            <a:ln w="50800">
              <a:solidFill>
                <a:srgbClr val="E4002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ector recto 28"/>
            <p:cNvCxnSpPr/>
            <p:nvPr/>
          </p:nvCxnSpPr>
          <p:spPr>
            <a:xfrm flipV="1">
              <a:off x="4946831" y="2147921"/>
              <a:ext cx="0" cy="3620835"/>
            </a:xfrm>
            <a:prstGeom prst="line">
              <a:avLst/>
            </a:prstGeom>
            <a:ln w="50800">
              <a:solidFill>
                <a:srgbClr val="E4002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ector recto 29"/>
            <p:cNvCxnSpPr/>
            <p:nvPr/>
          </p:nvCxnSpPr>
          <p:spPr>
            <a:xfrm flipV="1">
              <a:off x="7297854" y="2120902"/>
              <a:ext cx="0" cy="3620835"/>
            </a:xfrm>
            <a:prstGeom prst="line">
              <a:avLst/>
            </a:prstGeom>
            <a:ln w="50800">
              <a:solidFill>
                <a:srgbClr val="E4002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Agrupar 41"/>
          <p:cNvGrpSpPr/>
          <p:nvPr/>
        </p:nvGrpSpPr>
        <p:grpSpPr>
          <a:xfrm>
            <a:off x="2175374" y="5734456"/>
            <a:ext cx="4912266" cy="754485"/>
            <a:chOff x="2175374" y="5653396"/>
            <a:chExt cx="4912266" cy="754485"/>
          </a:xfrm>
        </p:grpSpPr>
        <p:sp>
          <p:nvSpPr>
            <p:cNvPr id="31" name="CuadroTexto 30"/>
            <p:cNvSpPr txBox="1"/>
            <p:nvPr/>
          </p:nvSpPr>
          <p:spPr>
            <a:xfrm>
              <a:off x="3580576" y="6038549"/>
              <a:ext cx="24673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 smtClean="0">
                  <a:solidFill>
                    <a:srgbClr val="E40020"/>
                  </a:solidFill>
                </a:rPr>
                <a:t>Summer </a:t>
              </a:r>
              <a:r>
                <a:rPr lang="en-GB" b="1" dirty="0" err="1" smtClean="0">
                  <a:solidFill>
                    <a:srgbClr val="E40020"/>
                  </a:solidFill>
                </a:rPr>
                <a:t>Calima</a:t>
              </a:r>
              <a:r>
                <a:rPr lang="en-GB" b="1" dirty="0" smtClean="0">
                  <a:solidFill>
                    <a:srgbClr val="E40020"/>
                  </a:solidFill>
                </a:rPr>
                <a:t> periods</a:t>
              </a:r>
              <a:endParaRPr lang="en-GB" b="1" dirty="0">
                <a:solidFill>
                  <a:srgbClr val="E40020"/>
                </a:solidFill>
              </a:endParaRPr>
            </a:p>
          </p:txBody>
        </p:sp>
        <p:cxnSp>
          <p:nvCxnSpPr>
            <p:cNvPr id="32" name="Conector recto de flecha 31"/>
            <p:cNvCxnSpPr/>
            <p:nvPr/>
          </p:nvCxnSpPr>
          <p:spPr bwMode="auto">
            <a:xfrm flipH="1" flipV="1">
              <a:off x="2175374" y="5741737"/>
              <a:ext cx="1324140" cy="481478"/>
            </a:xfrm>
            <a:prstGeom prst="straightConnector1">
              <a:avLst/>
            </a:prstGeom>
            <a:ln w="38100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ector recto de flecha 34"/>
            <p:cNvCxnSpPr/>
            <p:nvPr/>
          </p:nvCxnSpPr>
          <p:spPr bwMode="auto">
            <a:xfrm flipH="1" flipV="1">
              <a:off x="4746355" y="5653396"/>
              <a:ext cx="1" cy="481480"/>
            </a:xfrm>
            <a:prstGeom prst="straightConnector1">
              <a:avLst/>
            </a:prstGeom>
            <a:ln w="38100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onector recto de flecha 36"/>
            <p:cNvCxnSpPr/>
            <p:nvPr/>
          </p:nvCxnSpPr>
          <p:spPr bwMode="auto">
            <a:xfrm flipV="1">
              <a:off x="6047918" y="5653397"/>
              <a:ext cx="1039722" cy="569818"/>
            </a:xfrm>
            <a:prstGeom prst="straightConnector1">
              <a:avLst/>
            </a:prstGeom>
            <a:ln w="38100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853457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Aerosol profiles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1144" y="2228982"/>
            <a:ext cx="7632072" cy="3994233"/>
          </a:xfrm>
        </p:spPr>
        <p:txBody>
          <a:bodyPr>
            <a:normAutofit/>
          </a:bodyPr>
          <a:lstStyle/>
          <a:p>
            <a:pPr marL="571500" indent="-571500"/>
            <a:r>
              <a:rPr lang="en-GB" b="1" dirty="0">
                <a:solidFill>
                  <a:srgbClr val="000000"/>
                </a:solidFill>
              </a:rPr>
              <a:t>Aerosol enhancements of </a:t>
            </a:r>
            <a:r>
              <a:rPr lang="en-GB" b="1" dirty="0">
                <a:solidFill>
                  <a:srgbClr val="E40020"/>
                </a:solidFill>
              </a:rPr>
              <a:t>ground layer </a:t>
            </a:r>
            <a:r>
              <a:rPr lang="en-GB" b="1" dirty="0">
                <a:solidFill>
                  <a:srgbClr val="000000"/>
                </a:solidFill>
              </a:rPr>
              <a:t>(“</a:t>
            </a:r>
            <a:r>
              <a:rPr lang="en-GB" b="1" dirty="0" err="1">
                <a:solidFill>
                  <a:srgbClr val="000000"/>
                </a:solidFill>
              </a:rPr>
              <a:t>calima</a:t>
            </a:r>
            <a:r>
              <a:rPr lang="en-GB" b="1" dirty="0">
                <a:solidFill>
                  <a:srgbClr val="000000"/>
                </a:solidFill>
              </a:rPr>
              <a:t>”) and </a:t>
            </a:r>
            <a:r>
              <a:rPr lang="en-GB" b="1" dirty="0">
                <a:solidFill>
                  <a:srgbClr val="E40020"/>
                </a:solidFill>
              </a:rPr>
              <a:t>clouds</a:t>
            </a:r>
            <a:r>
              <a:rPr lang="en-GB" b="1" dirty="0">
                <a:solidFill>
                  <a:srgbClr val="000000"/>
                </a:solidFill>
              </a:rPr>
              <a:t> (cumulus and cirrus) </a:t>
            </a:r>
          </a:p>
          <a:p>
            <a:pPr marL="571500" indent="-571500"/>
            <a:endParaRPr lang="en-GB" b="1" dirty="0">
              <a:solidFill>
                <a:srgbClr val="000000"/>
              </a:solidFill>
            </a:endParaRPr>
          </a:p>
          <a:p>
            <a:pPr marL="571500" indent="-571500"/>
            <a:r>
              <a:rPr lang="en-GB" b="1" dirty="0">
                <a:solidFill>
                  <a:srgbClr val="000000"/>
                </a:solidFill>
              </a:rPr>
              <a:t>Strong </a:t>
            </a:r>
            <a:r>
              <a:rPr lang="en-GB" b="1" dirty="0">
                <a:solidFill>
                  <a:srgbClr val="E40020"/>
                </a:solidFill>
              </a:rPr>
              <a:t>dependency on time </a:t>
            </a:r>
            <a:r>
              <a:rPr lang="en-GB" b="1" dirty="0">
                <a:solidFill>
                  <a:srgbClr val="000000"/>
                </a:solidFill>
              </a:rPr>
              <a:t>and </a:t>
            </a:r>
            <a:r>
              <a:rPr lang="en-GB" b="1" dirty="0">
                <a:solidFill>
                  <a:srgbClr val="E40020"/>
                </a:solidFill>
              </a:rPr>
              <a:t>altitude</a:t>
            </a:r>
          </a:p>
          <a:p>
            <a:pPr marL="571500" indent="-571500"/>
            <a:endParaRPr lang="en-GB" b="1" dirty="0">
              <a:solidFill>
                <a:srgbClr val="000000"/>
              </a:solidFill>
            </a:endParaRPr>
          </a:p>
          <a:p>
            <a:pPr marL="571500" indent="-571500"/>
            <a:r>
              <a:rPr lang="en-GB" b="1" dirty="0">
                <a:solidFill>
                  <a:srgbClr val="000000"/>
                </a:solidFill>
              </a:rPr>
              <a:t>Strong </a:t>
            </a:r>
            <a:r>
              <a:rPr lang="en-GB" b="1" dirty="0">
                <a:solidFill>
                  <a:srgbClr val="E40020"/>
                </a:solidFill>
              </a:rPr>
              <a:t>energy dependency </a:t>
            </a:r>
            <a:r>
              <a:rPr lang="en-GB" b="1" dirty="0">
                <a:solidFill>
                  <a:srgbClr val="000000"/>
                </a:solidFill>
              </a:rPr>
              <a:t>in case of </a:t>
            </a:r>
            <a:r>
              <a:rPr lang="en-GB" b="1" dirty="0">
                <a:solidFill>
                  <a:srgbClr val="E40020"/>
                </a:solidFill>
              </a:rPr>
              <a:t>clouds</a:t>
            </a:r>
          </a:p>
          <a:p>
            <a:pPr marL="571500" indent="-571500"/>
            <a:endParaRPr lang="en-GB" b="1" dirty="0">
              <a:solidFill>
                <a:srgbClr val="800000"/>
              </a:solidFill>
            </a:endParaRPr>
          </a:p>
          <a:p>
            <a:pPr marL="571500" indent="-571500"/>
            <a:r>
              <a:rPr lang="en-GB" b="1" dirty="0">
                <a:solidFill>
                  <a:srgbClr val="E40020"/>
                </a:solidFill>
              </a:rPr>
              <a:t>Have </a:t>
            </a:r>
            <a:r>
              <a:rPr lang="en-GB" b="1" dirty="0" err="1">
                <a:solidFill>
                  <a:srgbClr val="E40020"/>
                </a:solidFill>
              </a:rPr>
              <a:t>analyzed</a:t>
            </a:r>
            <a:r>
              <a:rPr lang="en-GB" b="1" dirty="0">
                <a:solidFill>
                  <a:srgbClr val="E40020"/>
                </a:solidFill>
              </a:rPr>
              <a:t> more than </a:t>
            </a:r>
            <a:r>
              <a:rPr lang="en-GB" b="1" dirty="0" smtClean="0">
                <a:solidFill>
                  <a:srgbClr val="E40020"/>
                </a:solidFill>
              </a:rPr>
              <a:t>3 </a:t>
            </a:r>
            <a:r>
              <a:rPr lang="en-GB" b="1" dirty="0">
                <a:solidFill>
                  <a:srgbClr val="E40020"/>
                </a:solidFill>
              </a:rPr>
              <a:t>years of good quality MAGIC LIDAR data</a:t>
            </a:r>
          </a:p>
          <a:p>
            <a:pPr marL="571500" indent="-571500"/>
            <a:endParaRPr lang="en-GB" b="1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b="1" dirty="0">
              <a:solidFill>
                <a:srgbClr val="800000"/>
              </a:solidFill>
              <a:latin typeface="Helvetica Neue" charset="0"/>
            </a:endParaRPr>
          </a:p>
          <a:p>
            <a:pPr marL="457200" lvl="1" indent="0">
              <a:buNone/>
            </a:pPr>
            <a:endParaRPr lang="en-US" sz="2000" dirty="0">
              <a:latin typeface="Fira sans"/>
              <a:cs typeface="Fira sans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41144" y="1354002"/>
            <a:ext cx="82900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 smtClean="0">
                <a:solidFill>
                  <a:srgbClr val="000000"/>
                </a:solidFill>
                <a:latin typeface="Helvetica Neue"/>
                <a:cs typeface="Helvetica Neue"/>
              </a:rPr>
              <a:t>Aerosol Transmission probability map from MAGIC LIDAR</a:t>
            </a:r>
            <a:endParaRPr lang="en-US" sz="2000" b="1" dirty="0">
              <a:solidFill>
                <a:srgbClr val="E40020"/>
              </a:solidFill>
              <a:latin typeface="Helvetica Neue"/>
              <a:cs typeface="Helvetica Neue"/>
            </a:endParaRPr>
          </a:p>
        </p:txBody>
      </p:sp>
      <p:grpSp>
        <p:nvGrpSpPr>
          <p:cNvPr id="9" name="Agrupar 8"/>
          <p:cNvGrpSpPr/>
          <p:nvPr/>
        </p:nvGrpSpPr>
        <p:grpSpPr>
          <a:xfrm>
            <a:off x="2718397" y="-150794"/>
            <a:ext cx="6109153" cy="8535620"/>
            <a:chOff x="3606006" y="-1448594"/>
            <a:chExt cx="9016207" cy="12602966"/>
          </a:xfrm>
        </p:grpSpPr>
        <p:pic>
          <p:nvPicPr>
            <p:cNvPr id="17" name="Imagen 16" descr="lidar_trans_all_full.pd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6006" y="-1448594"/>
              <a:ext cx="5934729" cy="12602966"/>
            </a:xfrm>
            <a:prstGeom prst="rect">
              <a:avLst/>
            </a:prstGeom>
            <a:scene3d>
              <a:camera prst="orthographicFront">
                <a:rot lat="0" lon="0" rev="16200000"/>
              </a:camera>
              <a:lightRig rig="threePt" dir="t"/>
            </a:scene3d>
          </p:spPr>
        </p:pic>
        <p:grpSp>
          <p:nvGrpSpPr>
            <p:cNvPr id="11" name="Agrupar 10"/>
            <p:cNvGrpSpPr/>
            <p:nvPr/>
          </p:nvGrpSpPr>
          <p:grpSpPr>
            <a:xfrm>
              <a:off x="9397206" y="3733006"/>
              <a:ext cx="3225007" cy="1295400"/>
              <a:chOff x="9397206" y="3885406"/>
              <a:chExt cx="3225007" cy="1295400"/>
            </a:xfrm>
          </p:grpSpPr>
          <p:cxnSp>
            <p:nvCxnSpPr>
              <p:cNvPr id="15" name="Conector recto de flecha 14"/>
              <p:cNvCxnSpPr/>
              <p:nvPr/>
            </p:nvCxnSpPr>
            <p:spPr bwMode="auto">
              <a:xfrm flipH="1" flipV="1">
                <a:off x="9397206" y="3885406"/>
                <a:ext cx="1066800" cy="914400"/>
              </a:xfrm>
              <a:prstGeom prst="straightConnector1">
                <a:avLst/>
              </a:prstGeom>
              <a:solidFill>
                <a:srgbClr val="00B8FF"/>
              </a:solidFill>
              <a:ln w="57150" cap="flat" cmpd="sng" algn="ctr">
                <a:solidFill>
                  <a:srgbClr val="660066"/>
                </a:solidFill>
                <a:prstDash val="solid"/>
                <a:round/>
                <a:headEnd type="none" w="med" len="med"/>
                <a:tailEnd type="arrow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16" name="CuadroTexto 15"/>
              <p:cNvSpPr txBox="1"/>
              <p:nvPr/>
            </p:nvSpPr>
            <p:spPr>
              <a:xfrm>
                <a:off x="10387806" y="4426753"/>
                <a:ext cx="2234407" cy="7540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b="1" dirty="0" smtClean="0">
                    <a:ln>
                      <a:solidFill>
                        <a:srgbClr val="000000"/>
                      </a:solidFill>
                    </a:ln>
                    <a:solidFill>
                      <a:srgbClr val="660066"/>
                    </a:solidFill>
                  </a:rPr>
                  <a:t>Clouds</a:t>
                </a:r>
                <a:endParaRPr lang="en-GB" b="1" dirty="0">
                  <a:ln>
                    <a:solidFill>
                      <a:srgbClr val="000000"/>
                    </a:solidFill>
                  </a:ln>
                  <a:solidFill>
                    <a:srgbClr val="660066"/>
                  </a:solidFill>
                </a:endParaRPr>
              </a:p>
            </p:txBody>
          </p:sp>
        </p:grpSp>
        <p:grpSp>
          <p:nvGrpSpPr>
            <p:cNvPr id="12" name="Agrupar 11"/>
            <p:cNvGrpSpPr/>
            <p:nvPr/>
          </p:nvGrpSpPr>
          <p:grpSpPr>
            <a:xfrm>
              <a:off x="5181599" y="5028406"/>
              <a:ext cx="2234407" cy="1516053"/>
              <a:chOff x="5181599" y="5257006"/>
              <a:chExt cx="2234407" cy="1516053"/>
            </a:xfrm>
          </p:grpSpPr>
          <p:cxnSp>
            <p:nvCxnSpPr>
              <p:cNvPr id="13" name="Conector recto de flecha 12"/>
              <p:cNvCxnSpPr/>
              <p:nvPr/>
            </p:nvCxnSpPr>
            <p:spPr bwMode="auto">
              <a:xfrm flipH="1" flipV="1">
                <a:off x="5434806" y="5257006"/>
                <a:ext cx="1066800" cy="914400"/>
              </a:xfrm>
              <a:prstGeom prst="straightConnector1">
                <a:avLst/>
              </a:prstGeom>
              <a:solidFill>
                <a:srgbClr val="00B8FF"/>
              </a:solidFill>
              <a:ln w="57150" cap="flat" cmpd="sng" algn="ctr">
                <a:solidFill>
                  <a:srgbClr val="FF6600"/>
                </a:solidFill>
                <a:prstDash val="solid"/>
                <a:round/>
                <a:headEnd type="none" w="med" len="med"/>
                <a:tailEnd type="arrow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14" name="CuadroTexto 13"/>
              <p:cNvSpPr txBox="1"/>
              <p:nvPr/>
            </p:nvSpPr>
            <p:spPr>
              <a:xfrm>
                <a:off x="5181599" y="6019006"/>
                <a:ext cx="2234407" cy="7540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b="1" dirty="0" err="1" smtClean="0">
                    <a:ln>
                      <a:solidFill>
                        <a:srgbClr val="FF6600"/>
                      </a:solidFill>
                    </a:ln>
                    <a:solidFill>
                      <a:srgbClr val="FF6600"/>
                    </a:solidFill>
                  </a:rPr>
                  <a:t>Calima</a:t>
                </a:r>
                <a:endParaRPr lang="en-GB" b="1" dirty="0">
                  <a:ln>
                    <a:solidFill>
                      <a:srgbClr val="FF6600"/>
                    </a:solidFill>
                  </a:ln>
                  <a:solidFill>
                    <a:srgbClr val="FF6600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521684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Particle size distributions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49306" y="1554057"/>
            <a:ext cx="82900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000" b="1" dirty="0">
              <a:solidFill>
                <a:srgbClr val="E40020"/>
              </a:solidFill>
              <a:latin typeface="Helvetica Neue"/>
              <a:cs typeface="Helvetica Neue"/>
            </a:endParaRPr>
          </a:p>
        </p:txBody>
      </p:sp>
      <p:grpSp>
        <p:nvGrpSpPr>
          <p:cNvPr id="7" name="Agrupar 6"/>
          <p:cNvGrpSpPr/>
          <p:nvPr/>
        </p:nvGrpSpPr>
        <p:grpSpPr>
          <a:xfrm>
            <a:off x="3716598" y="1354002"/>
            <a:ext cx="5376737" cy="5517508"/>
            <a:chOff x="3427682" y="981638"/>
            <a:chExt cx="5665654" cy="5889872"/>
          </a:xfrm>
        </p:grpSpPr>
        <p:pic>
          <p:nvPicPr>
            <p:cNvPr id="6" name="Imagen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427682" y="1367512"/>
              <a:ext cx="5665654" cy="5503998"/>
            </a:xfrm>
            <a:prstGeom prst="rect">
              <a:avLst/>
            </a:prstGeom>
          </p:spPr>
        </p:pic>
        <p:grpSp>
          <p:nvGrpSpPr>
            <p:cNvPr id="18" name="Agrupar 17"/>
            <p:cNvGrpSpPr/>
            <p:nvPr/>
          </p:nvGrpSpPr>
          <p:grpSpPr>
            <a:xfrm>
              <a:off x="3526537" y="981638"/>
              <a:ext cx="5465363" cy="3165924"/>
              <a:chOff x="4164191" y="1286936"/>
              <a:chExt cx="4792048" cy="2267466"/>
            </a:xfrm>
          </p:grpSpPr>
          <p:grpSp>
            <p:nvGrpSpPr>
              <p:cNvPr id="19" name="Agrupar 18"/>
              <p:cNvGrpSpPr/>
              <p:nvPr/>
            </p:nvGrpSpPr>
            <p:grpSpPr>
              <a:xfrm>
                <a:off x="4164191" y="1286936"/>
                <a:ext cx="4792048" cy="2267466"/>
                <a:chOff x="4164191" y="1286936"/>
                <a:chExt cx="4792048" cy="2267466"/>
              </a:xfrm>
            </p:grpSpPr>
            <p:grpSp>
              <p:nvGrpSpPr>
                <p:cNvPr id="21" name="Agrupar 20"/>
                <p:cNvGrpSpPr/>
                <p:nvPr/>
              </p:nvGrpSpPr>
              <p:grpSpPr>
                <a:xfrm>
                  <a:off x="4164191" y="1286936"/>
                  <a:ext cx="4792048" cy="2267466"/>
                  <a:chOff x="4164191" y="1625600"/>
                  <a:chExt cx="4792048" cy="2267466"/>
                </a:xfrm>
              </p:grpSpPr>
              <p:pic>
                <p:nvPicPr>
                  <p:cNvPr id="25" name="Imagen 24" descr="AerosolSizeDist_IzanaNight.png"/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164191" y="1625600"/>
                    <a:ext cx="4584700" cy="2082800"/>
                  </a:xfrm>
                  <a:prstGeom prst="rect">
                    <a:avLst/>
                  </a:prstGeom>
                </p:spPr>
              </p:pic>
              <p:sp>
                <p:nvSpPr>
                  <p:cNvPr id="26" name="CuadroTexto 25"/>
                  <p:cNvSpPr txBox="1"/>
                  <p:nvPr/>
                </p:nvSpPr>
                <p:spPr>
                  <a:xfrm>
                    <a:off x="4934498" y="3523734"/>
                    <a:ext cx="77651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s-ES" dirty="0" smtClean="0"/>
                      <a:t>10 </a:t>
                    </a:r>
                    <a:r>
                      <a:rPr lang="es-ES" dirty="0" err="1" smtClean="0"/>
                      <a:t>nm</a:t>
                    </a:r>
                    <a:endParaRPr lang="es-ES" dirty="0"/>
                  </a:p>
                </p:txBody>
              </p:sp>
              <p:sp>
                <p:nvSpPr>
                  <p:cNvPr id="27" name="CuadroTexto 26"/>
                  <p:cNvSpPr txBox="1"/>
                  <p:nvPr/>
                </p:nvSpPr>
                <p:spPr>
                  <a:xfrm>
                    <a:off x="6594678" y="3523734"/>
                    <a:ext cx="893506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s-ES" dirty="0" smtClean="0"/>
                      <a:t>100 </a:t>
                    </a:r>
                    <a:r>
                      <a:rPr lang="es-ES" dirty="0" err="1" smtClean="0"/>
                      <a:t>nm</a:t>
                    </a:r>
                    <a:endParaRPr lang="es-ES" dirty="0"/>
                  </a:p>
                </p:txBody>
              </p:sp>
              <p:sp>
                <p:nvSpPr>
                  <p:cNvPr id="28" name="CuadroTexto 27"/>
                  <p:cNvSpPr txBox="1"/>
                  <p:nvPr/>
                </p:nvSpPr>
                <p:spPr>
                  <a:xfrm>
                    <a:off x="8291085" y="3523734"/>
                    <a:ext cx="665154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s-ES" dirty="0" smtClean="0"/>
                      <a:t>1 </a:t>
                    </a:r>
                    <a:r>
                      <a:rPr lang="es-ES" dirty="0" err="1" smtClean="0"/>
                      <a:t>μm</a:t>
                    </a:r>
                    <a:endParaRPr lang="es-ES" dirty="0"/>
                  </a:p>
                </p:txBody>
              </p:sp>
            </p:grpSp>
            <p:cxnSp>
              <p:nvCxnSpPr>
                <p:cNvPr id="22" name="Conector recto de flecha 21"/>
                <p:cNvCxnSpPr/>
                <p:nvPr/>
              </p:nvCxnSpPr>
              <p:spPr bwMode="auto">
                <a:xfrm flipV="1">
                  <a:off x="6358464" y="1538115"/>
                  <a:ext cx="0" cy="1831621"/>
                </a:xfrm>
                <a:prstGeom prst="straightConnector1">
                  <a:avLst/>
                </a:prstGeom>
                <a:ln w="38100" cmpd="sng">
                  <a:solidFill>
                    <a:srgbClr val="FF0000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Conector recto de flecha 22"/>
                <p:cNvCxnSpPr/>
                <p:nvPr/>
              </p:nvCxnSpPr>
              <p:spPr bwMode="auto">
                <a:xfrm flipV="1">
                  <a:off x="7186770" y="2080639"/>
                  <a:ext cx="0" cy="1104431"/>
                </a:xfrm>
                <a:prstGeom prst="straightConnector1">
                  <a:avLst/>
                </a:prstGeom>
                <a:ln w="38100" cmpd="sng">
                  <a:solidFill>
                    <a:srgbClr val="3366FF"/>
                  </a:solidFill>
                  <a:tailEnd type="non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Conector recto de flecha 23"/>
                <p:cNvCxnSpPr/>
                <p:nvPr/>
              </p:nvCxnSpPr>
              <p:spPr bwMode="auto">
                <a:xfrm flipH="1">
                  <a:off x="7205584" y="2557314"/>
                  <a:ext cx="499083" cy="0"/>
                </a:xfrm>
                <a:prstGeom prst="straightConnector1">
                  <a:avLst/>
                </a:prstGeom>
                <a:ln w="38100" cmpd="sng">
                  <a:solidFill>
                    <a:srgbClr val="3366FF"/>
                  </a:solidFill>
                  <a:headEnd type="triangle" w="lg" len="lg"/>
                  <a:tailEnd type="non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0" name="CuadroTexto 19"/>
              <p:cNvSpPr txBox="1"/>
              <p:nvPr/>
            </p:nvSpPr>
            <p:spPr>
              <a:xfrm>
                <a:off x="7271823" y="1638180"/>
                <a:ext cx="1072229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S" sz="1600" b="1" dirty="0" err="1" smtClean="0">
                    <a:solidFill>
                      <a:srgbClr val="3366FF"/>
                    </a:solidFill>
                  </a:rPr>
                  <a:t>Scattering</a:t>
                </a:r>
                <a:r>
                  <a:rPr lang="es-ES" sz="1600" b="1" dirty="0" smtClean="0">
                    <a:solidFill>
                      <a:srgbClr val="3366FF"/>
                    </a:solidFill>
                  </a:rPr>
                  <a:t> </a:t>
                </a:r>
              </a:p>
              <a:p>
                <a:r>
                  <a:rPr lang="es-ES" sz="1600" b="1" dirty="0" err="1">
                    <a:solidFill>
                      <a:srgbClr val="3366FF"/>
                    </a:solidFill>
                  </a:rPr>
                  <a:t>e</a:t>
                </a:r>
                <a:r>
                  <a:rPr lang="es-ES" sz="1600" b="1" dirty="0" err="1" smtClean="0">
                    <a:solidFill>
                      <a:srgbClr val="3366FF"/>
                    </a:solidFill>
                  </a:rPr>
                  <a:t>nhanced</a:t>
                </a:r>
                <a:r>
                  <a:rPr lang="es-ES" sz="1600" b="1" dirty="0" smtClean="0">
                    <a:solidFill>
                      <a:srgbClr val="3366FF"/>
                    </a:solidFill>
                  </a:rPr>
                  <a:t>:</a:t>
                </a:r>
              </a:p>
              <a:p>
                <a:r>
                  <a:rPr lang="es-ES" sz="1600" b="1" dirty="0" smtClean="0">
                    <a:solidFill>
                      <a:srgbClr val="3366FF"/>
                    </a:solidFill>
                  </a:rPr>
                  <a:t>~ 40 cm</a:t>
                </a:r>
                <a:r>
                  <a:rPr lang="es-ES" sz="1600" b="1" baseline="30000" dirty="0" smtClean="0">
                    <a:solidFill>
                      <a:srgbClr val="3366FF"/>
                    </a:solidFill>
                  </a:rPr>
                  <a:t>-3</a:t>
                </a:r>
                <a:endParaRPr lang="es-ES" sz="1600" b="1" baseline="30000" dirty="0">
                  <a:solidFill>
                    <a:srgbClr val="3366FF"/>
                  </a:solidFill>
                </a:endParaRPr>
              </a:p>
            </p:txBody>
          </p:sp>
        </p:grpSp>
      </p:grpSp>
      <p:sp>
        <p:nvSpPr>
          <p:cNvPr id="8" name="CuadroTexto 7"/>
          <p:cNvSpPr txBox="1"/>
          <p:nvPr/>
        </p:nvSpPr>
        <p:spPr>
          <a:xfrm>
            <a:off x="117525" y="1712638"/>
            <a:ext cx="4284371" cy="48628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 err="1"/>
              <a:t>Measurements</a:t>
            </a:r>
            <a:r>
              <a:rPr lang="es-ES" sz="2400" dirty="0"/>
              <a:t> at </a:t>
            </a:r>
            <a:r>
              <a:rPr lang="es-ES" sz="2400" dirty="0" err="1"/>
              <a:t>Izaña</a:t>
            </a:r>
            <a:r>
              <a:rPr lang="es-ES" sz="2400" dirty="0"/>
              <a:t> </a:t>
            </a:r>
            <a:endParaRPr lang="es-ES" sz="2400" dirty="0" smtClean="0"/>
          </a:p>
          <a:p>
            <a:r>
              <a:rPr lang="es-ES" sz="2400" dirty="0" smtClean="0"/>
              <a:t>(</a:t>
            </a:r>
            <a:r>
              <a:rPr lang="es-ES" sz="2400" dirty="0"/>
              <a:t>Tenerife)  </a:t>
            </a:r>
            <a:r>
              <a:rPr lang="es-ES" sz="2400" b="1" dirty="0" err="1" smtClean="0">
                <a:solidFill>
                  <a:srgbClr val="E40020"/>
                </a:solidFill>
              </a:rPr>
              <a:t>support</a:t>
            </a:r>
            <a:r>
              <a:rPr lang="es-ES" sz="2400" b="1" dirty="0" smtClean="0">
                <a:solidFill>
                  <a:srgbClr val="E40020"/>
                </a:solidFill>
              </a:rPr>
              <a:t> </a:t>
            </a:r>
            <a:r>
              <a:rPr lang="es-ES" sz="2400" b="1" dirty="0">
                <a:solidFill>
                  <a:srgbClr val="E40020"/>
                </a:solidFill>
              </a:rPr>
              <a:t>idea of </a:t>
            </a:r>
            <a:endParaRPr lang="es-ES" sz="2400" b="1" dirty="0" smtClean="0">
              <a:solidFill>
                <a:srgbClr val="E40020"/>
              </a:solidFill>
            </a:endParaRPr>
          </a:p>
          <a:p>
            <a:r>
              <a:rPr lang="es-ES" sz="2400" b="1" dirty="0" smtClean="0">
                <a:solidFill>
                  <a:srgbClr val="E40020"/>
                </a:solidFill>
              </a:rPr>
              <a:t>“</a:t>
            </a:r>
            <a:r>
              <a:rPr lang="es-ES" sz="2400" b="1" dirty="0" err="1">
                <a:solidFill>
                  <a:srgbClr val="E40020"/>
                </a:solidFill>
              </a:rPr>
              <a:t>aged</a:t>
            </a:r>
            <a:r>
              <a:rPr lang="es-ES" sz="2400" b="1" dirty="0">
                <a:solidFill>
                  <a:srgbClr val="E40020"/>
                </a:solidFill>
              </a:rPr>
              <a:t> </a:t>
            </a:r>
            <a:r>
              <a:rPr lang="es-ES" sz="2400" b="1" dirty="0" err="1">
                <a:solidFill>
                  <a:srgbClr val="E40020"/>
                </a:solidFill>
              </a:rPr>
              <a:t>aerosols</a:t>
            </a:r>
            <a:r>
              <a:rPr lang="es-ES" sz="2400" b="1" dirty="0">
                <a:solidFill>
                  <a:srgbClr val="E40020"/>
                </a:solidFill>
              </a:rPr>
              <a:t>” </a:t>
            </a:r>
            <a:endParaRPr lang="es-ES" sz="2400" b="1" dirty="0" smtClean="0">
              <a:solidFill>
                <a:srgbClr val="E40020"/>
              </a:solidFill>
            </a:endParaRPr>
          </a:p>
          <a:p>
            <a:pPr algn="ctr"/>
            <a:r>
              <a:rPr lang="es-ES" sz="2400" b="1" dirty="0" err="1" smtClean="0">
                <a:solidFill>
                  <a:srgbClr val="E40020"/>
                </a:solidFill>
              </a:rPr>
              <a:t>that</a:t>
            </a:r>
            <a:r>
              <a:rPr lang="es-ES" sz="2400" b="1" dirty="0" smtClean="0">
                <a:solidFill>
                  <a:srgbClr val="E40020"/>
                </a:solidFill>
              </a:rPr>
              <a:t> </a:t>
            </a:r>
            <a:r>
              <a:rPr lang="es-ES" sz="2400" b="1" dirty="0" err="1">
                <a:solidFill>
                  <a:srgbClr val="E40020"/>
                </a:solidFill>
              </a:rPr>
              <a:t>travel</a:t>
            </a:r>
            <a:r>
              <a:rPr lang="es-ES" sz="2400" b="1" dirty="0">
                <a:solidFill>
                  <a:srgbClr val="E40020"/>
                </a:solidFill>
              </a:rPr>
              <a:t> </a:t>
            </a:r>
            <a:r>
              <a:rPr lang="es-ES" sz="2400" b="1" dirty="0" err="1" smtClean="0">
                <a:solidFill>
                  <a:srgbClr val="E40020"/>
                </a:solidFill>
              </a:rPr>
              <a:t>downwards</a:t>
            </a:r>
            <a:endParaRPr lang="es-ES" sz="2400" b="1" dirty="0" smtClean="0">
              <a:solidFill>
                <a:srgbClr val="E40020"/>
              </a:solidFill>
            </a:endParaRPr>
          </a:p>
          <a:p>
            <a:pPr algn="ctr"/>
            <a:endParaRPr lang="es-ES" dirty="0"/>
          </a:p>
          <a:p>
            <a:pPr algn="ctr"/>
            <a:endParaRPr lang="es-ES" dirty="0"/>
          </a:p>
          <a:p>
            <a:pPr algn="ctr"/>
            <a:endParaRPr lang="es-ES" dirty="0" smtClean="0"/>
          </a:p>
          <a:p>
            <a:pPr algn="ctr"/>
            <a:endParaRPr lang="es-ES" dirty="0"/>
          </a:p>
          <a:p>
            <a:pPr algn="ctr"/>
            <a:endParaRPr lang="es-ES" dirty="0" smtClean="0"/>
          </a:p>
          <a:p>
            <a:pPr algn="ctr"/>
            <a:endParaRPr lang="es-ES" dirty="0"/>
          </a:p>
          <a:p>
            <a:pPr algn="ctr"/>
            <a:endParaRPr lang="es-ES" dirty="0"/>
          </a:p>
          <a:p>
            <a:pPr algn="ctr"/>
            <a:r>
              <a:rPr lang="es-ES" sz="1400" dirty="0">
                <a:solidFill>
                  <a:srgbClr val="0000FF"/>
                </a:solidFill>
              </a:rPr>
              <a:t> Rodríguez S. et al., “</a:t>
            </a:r>
            <a:r>
              <a:rPr lang="es-ES" sz="1400" dirty="0" err="1">
                <a:solidFill>
                  <a:srgbClr val="0000FF"/>
                </a:solidFill>
              </a:rPr>
              <a:t>Atmospheric</a:t>
            </a:r>
            <a:r>
              <a:rPr lang="es-ES" sz="1400" dirty="0">
                <a:solidFill>
                  <a:srgbClr val="0000FF"/>
                </a:solidFill>
              </a:rPr>
              <a:t> </a:t>
            </a:r>
            <a:r>
              <a:rPr lang="es-ES" sz="1400" dirty="0" err="1">
                <a:solidFill>
                  <a:srgbClr val="0000FF"/>
                </a:solidFill>
              </a:rPr>
              <a:t>nanoparticle</a:t>
            </a:r>
            <a:r>
              <a:rPr lang="es-ES" sz="1400" dirty="0">
                <a:solidFill>
                  <a:srgbClr val="0000FF"/>
                </a:solidFill>
              </a:rPr>
              <a:t> </a:t>
            </a:r>
            <a:endParaRPr lang="es-ES" sz="1400" dirty="0" smtClean="0">
              <a:solidFill>
                <a:srgbClr val="0000FF"/>
              </a:solidFill>
            </a:endParaRPr>
          </a:p>
          <a:p>
            <a:pPr algn="ctr"/>
            <a:r>
              <a:rPr lang="es-ES" sz="1400" dirty="0" err="1" smtClean="0">
                <a:solidFill>
                  <a:srgbClr val="0000FF"/>
                </a:solidFill>
              </a:rPr>
              <a:t>observations</a:t>
            </a:r>
            <a:r>
              <a:rPr lang="es-ES" sz="1400" dirty="0" smtClean="0">
                <a:solidFill>
                  <a:srgbClr val="0000FF"/>
                </a:solidFill>
              </a:rPr>
              <a:t> </a:t>
            </a:r>
            <a:r>
              <a:rPr lang="es-ES" sz="1400" dirty="0">
                <a:solidFill>
                  <a:srgbClr val="0000FF"/>
                </a:solidFill>
              </a:rPr>
              <a:t>in </a:t>
            </a:r>
            <a:r>
              <a:rPr lang="es-ES" sz="1400" dirty="0" err="1">
                <a:solidFill>
                  <a:srgbClr val="0000FF"/>
                </a:solidFill>
              </a:rPr>
              <a:t>the</a:t>
            </a:r>
            <a:r>
              <a:rPr lang="es-ES" sz="1400" dirty="0">
                <a:solidFill>
                  <a:srgbClr val="0000FF"/>
                </a:solidFill>
              </a:rPr>
              <a:t> </a:t>
            </a:r>
            <a:r>
              <a:rPr lang="es-ES" sz="1400" dirty="0" err="1">
                <a:solidFill>
                  <a:srgbClr val="0000FF"/>
                </a:solidFill>
              </a:rPr>
              <a:t>low</a:t>
            </a:r>
            <a:r>
              <a:rPr lang="es-ES" sz="1400" dirty="0">
                <a:solidFill>
                  <a:srgbClr val="0000FF"/>
                </a:solidFill>
              </a:rPr>
              <a:t> free </a:t>
            </a:r>
            <a:r>
              <a:rPr lang="es-ES" sz="1400" dirty="0" err="1">
                <a:solidFill>
                  <a:srgbClr val="0000FF"/>
                </a:solidFill>
              </a:rPr>
              <a:t>troposphere</a:t>
            </a:r>
            <a:r>
              <a:rPr lang="es-ES" sz="1400" dirty="0">
                <a:solidFill>
                  <a:srgbClr val="0000FF"/>
                </a:solidFill>
              </a:rPr>
              <a:t> </a:t>
            </a:r>
            <a:r>
              <a:rPr lang="es-ES" sz="1400" dirty="0" err="1">
                <a:solidFill>
                  <a:srgbClr val="0000FF"/>
                </a:solidFill>
              </a:rPr>
              <a:t>during</a:t>
            </a:r>
            <a:r>
              <a:rPr lang="es-ES" sz="1400" dirty="0">
                <a:solidFill>
                  <a:srgbClr val="0000FF"/>
                </a:solidFill>
              </a:rPr>
              <a:t> </a:t>
            </a:r>
            <a:endParaRPr lang="es-ES" sz="1400" dirty="0" smtClean="0">
              <a:solidFill>
                <a:srgbClr val="0000FF"/>
              </a:solidFill>
            </a:endParaRPr>
          </a:p>
          <a:p>
            <a:pPr algn="ctr"/>
            <a:r>
              <a:rPr lang="es-ES" sz="1400" dirty="0" err="1" smtClean="0">
                <a:solidFill>
                  <a:srgbClr val="0000FF"/>
                </a:solidFill>
              </a:rPr>
              <a:t>upward</a:t>
            </a:r>
            <a:r>
              <a:rPr lang="es-ES" sz="1400" dirty="0" smtClean="0">
                <a:solidFill>
                  <a:srgbClr val="0000FF"/>
                </a:solidFill>
              </a:rPr>
              <a:t> </a:t>
            </a:r>
            <a:r>
              <a:rPr lang="es-ES" sz="1400" dirty="0" err="1">
                <a:solidFill>
                  <a:srgbClr val="0000FF"/>
                </a:solidFill>
              </a:rPr>
              <a:t>orographic</a:t>
            </a:r>
            <a:r>
              <a:rPr lang="es-ES" sz="1400" dirty="0">
                <a:solidFill>
                  <a:srgbClr val="0000FF"/>
                </a:solidFill>
              </a:rPr>
              <a:t> </a:t>
            </a:r>
            <a:r>
              <a:rPr lang="es-ES" sz="1400" dirty="0" err="1">
                <a:solidFill>
                  <a:srgbClr val="0000FF"/>
                </a:solidFill>
              </a:rPr>
              <a:t>flows</a:t>
            </a:r>
            <a:r>
              <a:rPr lang="es-ES" sz="1400" dirty="0">
                <a:solidFill>
                  <a:srgbClr val="0000FF"/>
                </a:solidFill>
              </a:rPr>
              <a:t> </a:t>
            </a:r>
            <a:r>
              <a:rPr lang="es-ES" sz="1400" dirty="0" smtClean="0">
                <a:solidFill>
                  <a:srgbClr val="0000FF"/>
                </a:solidFill>
              </a:rPr>
              <a:t>at </a:t>
            </a:r>
            <a:r>
              <a:rPr lang="es-ES" sz="1400" dirty="0" err="1">
                <a:solidFill>
                  <a:srgbClr val="0000FF"/>
                </a:solidFill>
              </a:rPr>
              <a:t>Izaña</a:t>
            </a:r>
            <a:r>
              <a:rPr lang="es-ES" sz="1400" dirty="0">
                <a:solidFill>
                  <a:srgbClr val="0000FF"/>
                </a:solidFill>
              </a:rPr>
              <a:t> Mountain </a:t>
            </a:r>
            <a:endParaRPr lang="es-ES" sz="1400" dirty="0" smtClean="0">
              <a:solidFill>
                <a:srgbClr val="0000FF"/>
              </a:solidFill>
            </a:endParaRPr>
          </a:p>
          <a:p>
            <a:pPr algn="ctr"/>
            <a:r>
              <a:rPr lang="es-ES" sz="1400" dirty="0" err="1" smtClean="0">
                <a:solidFill>
                  <a:srgbClr val="0000FF"/>
                </a:solidFill>
              </a:rPr>
              <a:t>Observatory</a:t>
            </a:r>
            <a:r>
              <a:rPr lang="es-ES" sz="1400" dirty="0">
                <a:solidFill>
                  <a:srgbClr val="0000FF"/>
                </a:solidFill>
              </a:rPr>
              <a:t>”, </a:t>
            </a:r>
          </a:p>
          <a:p>
            <a:pPr algn="ctr"/>
            <a:r>
              <a:rPr lang="es-ES" sz="1400" dirty="0" err="1">
                <a:solidFill>
                  <a:srgbClr val="0000FF"/>
                </a:solidFill>
              </a:rPr>
              <a:t>Atmospheric</a:t>
            </a:r>
            <a:r>
              <a:rPr lang="es-ES" sz="1400" dirty="0">
                <a:solidFill>
                  <a:srgbClr val="0000FF"/>
                </a:solidFill>
              </a:rPr>
              <a:t> </a:t>
            </a:r>
            <a:r>
              <a:rPr lang="es-ES" sz="1400" dirty="0" err="1">
                <a:solidFill>
                  <a:srgbClr val="0000FF"/>
                </a:solidFill>
              </a:rPr>
              <a:t>Chemistry</a:t>
            </a:r>
            <a:r>
              <a:rPr lang="es-ES" sz="1400" dirty="0">
                <a:solidFill>
                  <a:srgbClr val="0000FF"/>
                </a:solidFill>
              </a:rPr>
              <a:t> and </a:t>
            </a:r>
            <a:r>
              <a:rPr lang="es-ES" sz="1400" dirty="0" err="1">
                <a:solidFill>
                  <a:srgbClr val="0000FF"/>
                </a:solidFill>
              </a:rPr>
              <a:t>Physics</a:t>
            </a:r>
            <a:r>
              <a:rPr lang="es-ES" sz="1400" dirty="0">
                <a:solidFill>
                  <a:srgbClr val="0000FF"/>
                </a:solidFill>
              </a:rPr>
              <a:t>  9 (2009) 6319-6335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130013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Particle size distributions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49306" y="1554057"/>
            <a:ext cx="82900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000" b="1" dirty="0">
              <a:solidFill>
                <a:srgbClr val="E40020"/>
              </a:solidFill>
              <a:latin typeface="Helvetica Neue"/>
              <a:cs typeface="Helvetica Neue"/>
            </a:endParaRPr>
          </a:p>
        </p:txBody>
      </p:sp>
      <p:grpSp>
        <p:nvGrpSpPr>
          <p:cNvPr id="18" name="Agrupar 17"/>
          <p:cNvGrpSpPr/>
          <p:nvPr/>
        </p:nvGrpSpPr>
        <p:grpSpPr>
          <a:xfrm>
            <a:off x="0" y="1299962"/>
            <a:ext cx="5186660" cy="2965771"/>
            <a:chOff x="4164191" y="1286936"/>
            <a:chExt cx="4792048" cy="2267466"/>
          </a:xfrm>
        </p:grpSpPr>
        <p:grpSp>
          <p:nvGrpSpPr>
            <p:cNvPr id="19" name="Agrupar 18"/>
            <p:cNvGrpSpPr/>
            <p:nvPr/>
          </p:nvGrpSpPr>
          <p:grpSpPr>
            <a:xfrm>
              <a:off x="4164191" y="1286936"/>
              <a:ext cx="4792048" cy="2267466"/>
              <a:chOff x="4164191" y="1286936"/>
              <a:chExt cx="4792048" cy="2267466"/>
            </a:xfrm>
          </p:grpSpPr>
          <p:grpSp>
            <p:nvGrpSpPr>
              <p:cNvPr id="21" name="Agrupar 20"/>
              <p:cNvGrpSpPr/>
              <p:nvPr/>
            </p:nvGrpSpPr>
            <p:grpSpPr>
              <a:xfrm>
                <a:off x="4164191" y="1286936"/>
                <a:ext cx="4792048" cy="2267466"/>
                <a:chOff x="4164191" y="1625600"/>
                <a:chExt cx="4792048" cy="2267466"/>
              </a:xfrm>
            </p:grpSpPr>
            <p:pic>
              <p:nvPicPr>
                <p:cNvPr id="25" name="Imagen 24" descr="AerosolSizeDist_IzanaNight.png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164191" y="1625600"/>
                  <a:ext cx="4584700" cy="2082800"/>
                </a:xfrm>
                <a:prstGeom prst="rect">
                  <a:avLst/>
                </a:prstGeom>
              </p:spPr>
            </p:pic>
            <p:sp>
              <p:nvSpPr>
                <p:cNvPr id="26" name="CuadroTexto 25"/>
                <p:cNvSpPr txBox="1"/>
                <p:nvPr/>
              </p:nvSpPr>
              <p:spPr>
                <a:xfrm>
                  <a:off x="4934498" y="3523734"/>
                  <a:ext cx="77651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s-ES" dirty="0" smtClean="0"/>
                    <a:t>10 </a:t>
                  </a:r>
                  <a:r>
                    <a:rPr lang="es-ES" dirty="0" err="1" smtClean="0"/>
                    <a:t>nm</a:t>
                  </a:r>
                  <a:endParaRPr lang="es-ES" dirty="0"/>
                </a:p>
              </p:txBody>
            </p:sp>
            <p:sp>
              <p:nvSpPr>
                <p:cNvPr id="27" name="CuadroTexto 26"/>
                <p:cNvSpPr txBox="1"/>
                <p:nvPr/>
              </p:nvSpPr>
              <p:spPr>
                <a:xfrm>
                  <a:off x="6594678" y="3523734"/>
                  <a:ext cx="89350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s-ES" dirty="0" smtClean="0"/>
                    <a:t>100 </a:t>
                  </a:r>
                  <a:r>
                    <a:rPr lang="es-ES" dirty="0" err="1" smtClean="0"/>
                    <a:t>nm</a:t>
                  </a:r>
                  <a:endParaRPr lang="es-ES" dirty="0"/>
                </a:p>
              </p:txBody>
            </p:sp>
            <p:sp>
              <p:nvSpPr>
                <p:cNvPr id="28" name="CuadroTexto 27"/>
                <p:cNvSpPr txBox="1"/>
                <p:nvPr/>
              </p:nvSpPr>
              <p:spPr>
                <a:xfrm>
                  <a:off x="8291085" y="3523734"/>
                  <a:ext cx="66515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s-ES" dirty="0" smtClean="0"/>
                    <a:t>1 </a:t>
                  </a:r>
                  <a:r>
                    <a:rPr lang="es-ES" dirty="0" err="1" smtClean="0"/>
                    <a:t>μm</a:t>
                  </a:r>
                  <a:endParaRPr lang="es-ES" dirty="0"/>
                </a:p>
              </p:txBody>
            </p:sp>
          </p:grpSp>
          <p:cxnSp>
            <p:nvCxnSpPr>
              <p:cNvPr id="22" name="Conector recto de flecha 21"/>
              <p:cNvCxnSpPr/>
              <p:nvPr/>
            </p:nvCxnSpPr>
            <p:spPr bwMode="auto">
              <a:xfrm flipV="1">
                <a:off x="6358464" y="1538115"/>
                <a:ext cx="0" cy="1831621"/>
              </a:xfrm>
              <a:prstGeom prst="straightConnector1">
                <a:avLst/>
              </a:prstGeom>
              <a:ln w="38100" cmpd="sng">
                <a:solidFill>
                  <a:srgbClr val="FF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Conector recto de flecha 22"/>
              <p:cNvCxnSpPr/>
              <p:nvPr/>
            </p:nvCxnSpPr>
            <p:spPr bwMode="auto">
              <a:xfrm flipV="1">
                <a:off x="7186770" y="2080639"/>
                <a:ext cx="0" cy="1104431"/>
              </a:xfrm>
              <a:prstGeom prst="straightConnector1">
                <a:avLst/>
              </a:prstGeom>
              <a:ln w="38100" cmpd="sng">
                <a:solidFill>
                  <a:srgbClr val="3366FF"/>
                </a:solidFill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Conector recto de flecha 23"/>
              <p:cNvCxnSpPr/>
              <p:nvPr/>
            </p:nvCxnSpPr>
            <p:spPr bwMode="auto">
              <a:xfrm flipH="1">
                <a:off x="7205584" y="2557314"/>
                <a:ext cx="499083" cy="0"/>
              </a:xfrm>
              <a:prstGeom prst="straightConnector1">
                <a:avLst/>
              </a:prstGeom>
              <a:ln w="38100" cmpd="sng">
                <a:solidFill>
                  <a:srgbClr val="3366FF"/>
                </a:solidFill>
                <a:headEnd type="triangle" w="lg" len="lg"/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0" name="CuadroTexto 19"/>
            <p:cNvSpPr txBox="1"/>
            <p:nvPr/>
          </p:nvSpPr>
          <p:spPr>
            <a:xfrm>
              <a:off x="7271823" y="1638180"/>
              <a:ext cx="107222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600" b="1" dirty="0" err="1" smtClean="0">
                  <a:solidFill>
                    <a:srgbClr val="3366FF"/>
                  </a:solidFill>
                </a:rPr>
                <a:t>Scattering</a:t>
              </a:r>
              <a:r>
                <a:rPr lang="es-ES" sz="1600" b="1" dirty="0" smtClean="0">
                  <a:solidFill>
                    <a:srgbClr val="3366FF"/>
                  </a:solidFill>
                </a:rPr>
                <a:t> </a:t>
              </a:r>
            </a:p>
            <a:p>
              <a:r>
                <a:rPr lang="es-ES" sz="1600" b="1" dirty="0" err="1">
                  <a:solidFill>
                    <a:srgbClr val="3366FF"/>
                  </a:solidFill>
                </a:rPr>
                <a:t>e</a:t>
              </a:r>
              <a:r>
                <a:rPr lang="es-ES" sz="1600" b="1" dirty="0" err="1" smtClean="0">
                  <a:solidFill>
                    <a:srgbClr val="3366FF"/>
                  </a:solidFill>
                </a:rPr>
                <a:t>nhanced</a:t>
              </a:r>
              <a:r>
                <a:rPr lang="es-ES" sz="1600" b="1" dirty="0" smtClean="0">
                  <a:solidFill>
                    <a:srgbClr val="3366FF"/>
                  </a:solidFill>
                </a:rPr>
                <a:t>:</a:t>
              </a:r>
            </a:p>
            <a:p>
              <a:r>
                <a:rPr lang="es-ES" sz="1600" b="1" dirty="0" smtClean="0">
                  <a:solidFill>
                    <a:srgbClr val="3366FF"/>
                  </a:solidFill>
                </a:rPr>
                <a:t>~ 40 cm</a:t>
              </a:r>
              <a:r>
                <a:rPr lang="es-ES" sz="1600" b="1" baseline="30000" dirty="0" smtClean="0">
                  <a:solidFill>
                    <a:srgbClr val="3366FF"/>
                  </a:solidFill>
                </a:rPr>
                <a:t>-3</a:t>
              </a:r>
              <a:endParaRPr lang="es-ES" sz="1600" b="1" baseline="30000" dirty="0">
                <a:solidFill>
                  <a:srgbClr val="3366FF"/>
                </a:solidFill>
              </a:endParaRPr>
            </a:p>
          </p:txBody>
        </p:sp>
      </p:grpSp>
      <p:sp>
        <p:nvSpPr>
          <p:cNvPr id="8" name="CuadroTexto 7"/>
          <p:cNvSpPr txBox="1"/>
          <p:nvPr/>
        </p:nvSpPr>
        <p:spPr>
          <a:xfrm>
            <a:off x="3171112" y="4641173"/>
            <a:ext cx="6192468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err="1" smtClean="0"/>
              <a:t>Simplified</a:t>
            </a:r>
            <a:r>
              <a:rPr lang="es-ES" sz="2400" dirty="0" smtClean="0"/>
              <a:t> (</a:t>
            </a:r>
            <a:r>
              <a:rPr lang="es-ES" sz="2400" dirty="0" err="1" smtClean="0"/>
              <a:t>pure</a:t>
            </a:r>
            <a:r>
              <a:rPr lang="es-ES" sz="2400" dirty="0" smtClean="0"/>
              <a:t> “Mie”)  </a:t>
            </a:r>
            <a:r>
              <a:rPr lang="es-ES" sz="2400" b="1" i="1" dirty="0" err="1" smtClean="0"/>
              <a:t>extinction</a:t>
            </a:r>
            <a:r>
              <a:rPr lang="es-ES" sz="2400" b="1" i="1" dirty="0" smtClean="0"/>
              <a:t> </a:t>
            </a:r>
            <a:r>
              <a:rPr lang="es-ES" sz="2400" b="1" i="1" dirty="0" err="1"/>
              <a:t>coefficient</a:t>
            </a:r>
            <a:endParaRPr lang="es-ES" sz="2400" b="1" i="1" dirty="0"/>
          </a:p>
          <a:p>
            <a:r>
              <a:rPr lang="es-ES" sz="2400" b="1" i="1" dirty="0"/>
              <a:t> k</a:t>
            </a:r>
            <a:r>
              <a:rPr lang="es-ES_tradnl" sz="2400" b="1" i="1" dirty="0"/>
              <a:t>(</a:t>
            </a:r>
            <a:r>
              <a:rPr lang="el-GR" sz="2400" b="1" i="1" dirty="0"/>
              <a:t>λ,r</a:t>
            </a:r>
            <a:r>
              <a:rPr lang="es-ES_tradnl" sz="2400" b="1" i="1" dirty="0"/>
              <a:t>)</a:t>
            </a:r>
            <a:r>
              <a:rPr lang="el-GR" sz="2400" b="1" i="1" dirty="0"/>
              <a:t> </a:t>
            </a:r>
            <a:r>
              <a:rPr lang="el-GR" sz="2400" b="1" dirty="0"/>
              <a:t>=Q</a:t>
            </a:r>
            <a:r>
              <a:rPr lang="el-GR" sz="2400" b="1" baseline="-25000" dirty="0"/>
              <a:t>ext</a:t>
            </a:r>
            <a:r>
              <a:rPr lang="el-GR" sz="2400" b="1" dirty="0"/>
              <a:t>(n,r,λ)</a:t>
            </a:r>
            <a:r>
              <a:rPr lang="es-ES_tradnl" sz="2400" b="1" dirty="0"/>
              <a:t> </a:t>
            </a:r>
            <a:r>
              <a:rPr lang="el-GR" sz="2400" b="1" dirty="0"/>
              <a:t>πr</a:t>
            </a:r>
            <a:r>
              <a:rPr lang="el-GR" sz="2400" b="1" baseline="30000" dirty="0"/>
              <a:t>2</a:t>
            </a:r>
            <a:r>
              <a:rPr lang="el-GR" sz="2400" b="1" dirty="0"/>
              <a:t> </a:t>
            </a:r>
            <a:r>
              <a:rPr lang="el-GR" sz="2400" b="1" i="1" dirty="0"/>
              <a:t>N </a:t>
            </a:r>
            <a:endParaRPr lang="es-ES" sz="2400" b="1" dirty="0"/>
          </a:p>
          <a:p>
            <a:pPr algn="ctr"/>
            <a:endParaRPr lang="es-ES" dirty="0"/>
          </a:p>
          <a:p>
            <a:pPr algn="ctr"/>
            <a:endParaRPr lang="es-ES" dirty="0"/>
          </a:p>
          <a:p>
            <a:pPr algn="ctr"/>
            <a:endParaRPr lang="es-ES" dirty="0" smtClean="0"/>
          </a:p>
          <a:p>
            <a:pPr algn="ctr"/>
            <a:endParaRPr lang="es-ES" dirty="0"/>
          </a:p>
          <a:p>
            <a:pPr algn="ctr"/>
            <a:endParaRPr lang="es-ES" dirty="0" smtClean="0"/>
          </a:p>
          <a:p>
            <a:pPr algn="ctr"/>
            <a:endParaRPr lang="es-ES" dirty="0"/>
          </a:p>
          <a:p>
            <a:pPr algn="ctr"/>
            <a:endParaRPr lang="es-ES" dirty="0"/>
          </a:p>
          <a:p>
            <a:pPr algn="ctr"/>
            <a:r>
              <a:rPr lang="es-ES" sz="1400" dirty="0">
                <a:solidFill>
                  <a:srgbClr val="0000FF"/>
                </a:solidFill>
              </a:rPr>
              <a:t> </a:t>
            </a:r>
            <a:endParaRPr lang="en-GB" dirty="0"/>
          </a:p>
        </p:txBody>
      </p:sp>
      <p:grpSp>
        <p:nvGrpSpPr>
          <p:cNvPr id="30" name="Agrupar 29"/>
          <p:cNvGrpSpPr/>
          <p:nvPr/>
        </p:nvGrpSpPr>
        <p:grpSpPr>
          <a:xfrm>
            <a:off x="4962237" y="1335644"/>
            <a:ext cx="4615095" cy="3021301"/>
            <a:chOff x="584839" y="4204183"/>
            <a:chExt cx="3606800" cy="2445991"/>
          </a:xfrm>
        </p:grpSpPr>
        <p:pic>
          <p:nvPicPr>
            <p:cNvPr id="31" name="Imagen 30" descr="Dust2Area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4839" y="4204183"/>
              <a:ext cx="3606800" cy="2445991"/>
            </a:xfrm>
            <a:prstGeom prst="rect">
              <a:avLst/>
            </a:prstGeom>
          </p:spPr>
        </p:pic>
        <p:cxnSp>
          <p:nvCxnSpPr>
            <p:cNvPr id="32" name="Conector recto de flecha 31"/>
            <p:cNvCxnSpPr/>
            <p:nvPr/>
          </p:nvCxnSpPr>
          <p:spPr bwMode="auto">
            <a:xfrm flipV="1">
              <a:off x="2185020" y="5251919"/>
              <a:ext cx="0" cy="1104431"/>
            </a:xfrm>
            <a:prstGeom prst="straightConnector1">
              <a:avLst/>
            </a:prstGeom>
            <a:ln w="38100" cmpd="sng">
              <a:solidFill>
                <a:srgbClr val="3366FF"/>
              </a:solidFill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ector recto de flecha 32"/>
            <p:cNvCxnSpPr/>
            <p:nvPr/>
          </p:nvCxnSpPr>
          <p:spPr bwMode="auto">
            <a:xfrm flipV="1">
              <a:off x="1627646" y="5446889"/>
              <a:ext cx="0" cy="909462"/>
            </a:xfrm>
            <a:prstGeom prst="straightConnector1">
              <a:avLst/>
            </a:prstGeom>
            <a:ln w="38100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CuadroTexto 33"/>
          <p:cNvSpPr txBox="1"/>
          <p:nvPr/>
        </p:nvSpPr>
        <p:spPr>
          <a:xfrm>
            <a:off x="1603155" y="3994012"/>
            <a:ext cx="18721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 err="1"/>
              <a:t>m</a:t>
            </a:r>
            <a:r>
              <a:rPr lang="es-ES" sz="2400" b="1" dirty="0" err="1" smtClean="0"/>
              <a:t>ode</a:t>
            </a:r>
            <a:r>
              <a:rPr lang="es-ES" sz="2400" b="1" dirty="0" smtClean="0"/>
              <a:t>: 50 </a:t>
            </a:r>
            <a:r>
              <a:rPr lang="es-ES" sz="2400" b="1" dirty="0" err="1" smtClean="0"/>
              <a:t>nm</a:t>
            </a:r>
            <a:endParaRPr lang="es-ES" sz="2400" b="1" dirty="0"/>
          </a:p>
        </p:txBody>
      </p:sp>
    </p:spTree>
    <p:extLst>
      <p:ext uri="{BB962C8B-B14F-4D97-AF65-F5344CB8AC3E}">
        <p14:creationId xmlns:p14="http://schemas.microsoft.com/office/powerpoint/2010/main" val="39763220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Particle size distributions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49306" y="1554057"/>
            <a:ext cx="82900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000" b="1" dirty="0">
              <a:solidFill>
                <a:srgbClr val="E40020"/>
              </a:solidFill>
              <a:latin typeface="Helvetica Neue"/>
              <a:cs typeface="Helvetica Neue"/>
            </a:endParaRPr>
          </a:p>
        </p:txBody>
      </p:sp>
      <p:pic>
        <p:nvPicPr>
          <p:cNvPr id="29" name="Imagen 28" descr="Extinction_Rodriguez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145" y="1954167"/>
            <a:ext cx="3598505" cy="3556044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249306" y="1405276"/>
            <a:ext cx="7688373" cy="5355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 smtClean="0">
                <a:solidFill>
                  <a:srgbClr val="0E152A"/>
                </a:solidFill>
              </a:rPr>
              <a:t>CAMT </a:t>
            </a:r>
            <a:r>
              <a:rPr lang="es-ES" sz="2400" dirty="0" err="1">
                <a:solidFill>
                  <a:srgbClr val="0E152A"/>
                </a:solidFill>
              </a:rPr>
              <a:t>extinction</a:t>
            </a:r>
            <a:r>
              <a:rPr lang="es-ES" sz="2400" dirty="0">
                <a:solidFill>
                  <a:srgbClr val="0E152A"/>
                </a:solidFill>
              </a:rPr>
              <a:t> </a:t>
            </a:r>
            <a:r>
              <a:rPr lang="es-ES" sz="2400" dirty="0" err="1" smtClean="0">
                <a:solidFill>
                  <a:srgbClr val="0E152A"/>
                </a:solidFill>
              </a:rPr>
              <a:t>measurements</a:t>
            </a:r>
            <a:r>
              <a:rPr lang="es-ES" sz="2400" dirty="0" smtClean="0">
                <a:solidFill>
                  <a:srgbClr val="0E152A"/>
                </a:solidFill>
              </a:rPr>
              <a:t>:  </a:t>
            </a:r>
            <a:r>
              <a:rPr lang="es-ES" sz="2400" dirty="0" err="1" smtClean="0">
                <a:solidFill>
                  <a:srgbClr val="0E152A"/>
                </a:solidFill>
              </a:rPr>
              <a:t>agree</a:t>
            </a:r>
            <a:r>
              <a:rPr lang="es-ES" sz="2400" dirty="0" smtClean="0">
                <a:solidFill>
                  <a:srgbClr val="0E152A"/>
                </a:solidFill>
              </a:rPr>
              <a:t> </a:t>
            </a:r>
            <a:r>
              <a:rPr lang="es-ES" sz="2400" dirty="0" err="1" smtClean="0">
                <a:solidFill>
                  <a:srgbClr val="0E152A"/>
                </a:solidFill>
              </a:rPr>
              <a:t>well</a:t>
            </a:r>
            <a:r>
              <a:rPr lang="es-ES" sz="2400" dirty="0" smtClean="0">
                <a:solidFill>
                  <a:srgbClr val="0E152A"/>
                </a:solidFill>
              </a:rPr>
              <a:t> </a:t>
            </a:r>
            <a:r>
              <a:rPr lang="es-ES" sz="2400" dirty="0" err="1" smtClean="0">
                <a:solidFill>
                  <a:srgbClr val="0E152A"/>
                </a:solidFill>
              </a:rPr>
              <a:t>with</a:t>
            </a:r>
            <a:r>
              <a:rPr lang="es-ES" sz="2400" dirty="0" smtClean="0">
                <a:solidFill>
                  <a:srgbClr val="0E152A"/>
                </a:solidFill>
              </a:rPr>
              <a:t> </a:t>
            </a:r>
            <a:r>
              <a:rPr lang="es-ES" sz="2400" dirty="0" err="1" smtClean="0">
                <a:solidFill>
                  <a:srgbClr val="0E152A"/>
                </a:solidFill>
              </a:rPr>
              <a:t>Izaña</a:t>
            </a:r>
            <a:r>
              <a:rPr lang="es-ES" sz="2400" dirty="0" smtClean="0">
                <a:solidFill>
                  <a:srgbClr val="0E152A"/>
                </a:solidFill>
              </a:rPr>
              <a:t> data</a:t>
            </a:r>
          </a:p>
          <a:p>
            <a:pPr algn="ctr"/>
            <a:endParaRPr lang="es-ES" sz="2400" dirty="0">
              <a:solidFill>
                <a:srgbClr val="0E152A"/>
              </a:solidFill>
            </a:endParaRPr>
          </a:p>
          <a:p>
            <a:pPr algn="ctr"/>
            <a:endParaRPr lang="es-ES" sz="2400" dirty="0" smtClean="0">
              <a:solidFill>
                <a:srgbClr val="0E152A"/>
              </a:solidFill>
            </a:endParaRPr>
          </a:p>
          <a:p>
            <a:pPr algn="ctr"/>
            <a:endParaRPr lang="es-ES" sz="2400" dirty="0">
              <a:solidFill>
                <a:srgbClr val="0E152A"/>
              </a:solidFill>
            </a:endParaRPr>
          </a:p>
          <a:p>
            <a:pPr algn="ctr"/>
            <a:endParaRPr lang="es-ES" sz="2400" dirty="0" smtClean="0">
              <a:solidFill>
                <a:srgbClr val="0E152A"/>
              </a:solidFill>
            </a:endParaRPr>
          </a:p>
          <a:p>
            <a:pPr algn="ctr"/>
            <a:endParaRPr lang="es-ES" sz="2400" dirty="0">
              <a:solidFill>
                <a:srgbClr val="0E152A"/>
              </a:solidFill>
            </a:endParaRPr>
          </a:p>
          <a:p>
            <a:pPr algn="ctr"/>
            <a:endParaRPr lang="es-ES" sz="2400" dirty="0" smtClean="0">
              <a:solidFill>
                <a:srgbClr val="0E152A"/>
              </a:solidFill>
            </a:endParaRPr>
          </a:p>
          <a:p>
            <a:pPr algn="ctr"/>
            <a:endParaRPr lang="es-ES" sz="2400" dirty="0" smtClean="0">
              <a:solidFill>
                <a:srgbClr val="0E152A"/>
              </a:solidFill>
            </a:endParaRPr>
          </a:p>
          <a:p>
            <a:pPr algn="ctr"/>
            <a:endParaRPr lang="es-ES" sz="2400" dirty="0">
              <a:solidFill>
                <a:srgbClr val="0E152A"/>
              </a:solidFill>
            </a:endParaRPr>
          </a:p>
          <a:p>
            <a:pPr algn="ctr"/>
            <a:r>
              <a:rPr lang="es-ES" dirty="0">
                <a:solidFill>
                  <a:srgbClr val="0000FF"/>
                </a:solidFill>
              </a:rPr>
              <a:t> </a:t>
            </a:r>
            <a:endParaRPr lang="es-ES" dirty="0" smtClean="0">
              <a:solidFill>
                <a:srgbClr val="0000FF"/>
              </a:solidFill>
            </a:endParaRPr>
          </a:p>
          <a:p>
            <a:pPr algn="ctr"/>
            <a:endParaRPr lang="es-ES" dirty="0">
              <a:solidFill>
                <a:srgbClr val="0000FF"/>
              </a:solidFill>
            </a:endParaRPr>
          </a:p>
          <a:p>
            <a:pPr algn="ctr"/>
            <a:r>
              <a:rPr lang="es-ES" dirty="0" smtClean="0">
                <a:solidFill>
                  <a:srgbClr val="0000FF"/>
                </a:solidFill>
              </a:rPr>
              <a:t>Lombardi </a:t>
            </a:r>
            <a:r>
              <a:rPr lang="es-ES" dirty="0">
                <a:solidFill>
                  <a:srgbClr val="0000FF"/>
                </a:solidFill>
              </a:rPr>
              <a:t>G. et al., </a:t>
            </a:r>
            <a:endParaRPr lang="es-ES" dirty="0" smtClean="0">
              <a:solidFill>
                <a:srgbClr val="0000FF"/>
              </a:solidFill>
            </a:endParaRPr>
          </a:p>
          <a:p>
            <a:pPr algn="ctr"/>
            <a:r>
              <a:rPr lang="es-ES" dirty="0" smtClean="0">
                <a:solidFill>
                  <a:srgbClr val="0000FF"/>
                </a:solidFill>
              </a:rPr>
              <a:t>“</a:t>
            </a:r>
            <a:r>
              <a:rPr lang="es-ES" dirty="0">
                <a:solidFill>
                  <a:srgbClr val="0000FF"/>
                </a:solidFill>
              </a:rPr>
              <a:t>El Roque de los Muchachos </a:t>
            </a:r>
            <a:r>
              <a:rPr lang="es-ES" dirty="0" err="1">
                <a:solidFill>
                  <a:srgbClr val="0000FF"/>
                </a:solidFill>
              </a:rPr>
              <a:t>Site</a:t>
            </a:r>
            <a:r>
              <a:rPr lang="es-ES" dirty="0">
                <a:solidFill>
                  <a:srgbClr val="0000FF"/>
                </a:solidFill>
              </a:rPr>
              <a:t> </a:t>
            </a:r>
            <a:r>
              <a:rPr lang="es-ES" dirty="0" err="1">
                <a:solidFill>
                  <a:srgbClr val="0000FF"/>
                </a:solidFill>
              </a:rPr>
              <a:t>Characteristics</a:t>
            </a:r>
            <a:r>
              <a:rPr lang="es-ES" dirty="0">
                <a:solidFill>
                  <a:srgbClr val="0000FF"/>
                </a:solidFill>
              </a:rPr>
              <a:t> II: </a:t>
            </a:r>
            <a:endParaRPr lang="es-ES" dirty="0" smtClean="0">
              <a:solidFill>
                <a:srgbClr val="0000FF"/>
              </a:solidFill>
            </a:endParaRPr>
          </a:p>
          <a:p>
            <a:pPr algn="ctr"/>
            <a:r>
              <a:rPr lang="es-ES" dirty="0" err="1" smtClean="0">
                <a:solidFill>
                  <a:srgbClr val="0000FF"/>
                </a:solidFill>
              </a:rPr>
              <a:t>Analysis</a:t>
            </a:r>
            <a:r>
              <a:rPr lang="es-ES" dirty="0" smtClean="0">
                <a:solidFill>
                  <a:srgbClr val="0000FF"/>
                </a:solidFill>
              </a:rPr>
              <a:t> </a:t>
            </a:r>
            <a:r>
              <a:rPr lang="es-ES" dirty="0">
                <a:solidFill>
                  <a:srgbClr val="0000FF"/>
                </a:solidFill>
              </a:rPr>
              <a:t>of </a:t>
            </a:r>
            <a:r>
              <a:rPr lang="es-ES" dirty="0" err="1">
                <a:solidFill>
                  <a:srgbClr val="0000FF"/>
                </a:solidFill>
              </a:rPr>
              <a:t>atmospheric</a:t>
            </a:r>
            <a:r>
              <a:rPr lang="es-ES" dirty="0">
                <a:solidFill>
                  <a:srgbClr val="0000FF"/>
                </a:solidFill>
              </a:rPr>
              <a:t> </a:t>
            </a:r>
            <a:r>
              <a:rPr lang="es-ES" dirty="0" err="1">
                <a:solidFill>
                  <a:srgbClr val="0000FF"/>
                </a:solidFill>
              </a:rPr>
              <a:t>dust</a:t>
            </a:r>
            <a:r>
              <a:rPr lang="es-ES" dirty="0">
                <a:solidFill>
                  <a:srgbClr val="0000FF"/>
                </a:solidFill>
              </a:rPr>
              <a:t> and aerosol </a:t>
            </a:r>
            <a:r>
              <a:rPr lang="es-ES" dirty="0" err="1">
                <a:solidFill>
                  <a:srgbClr val="0000FF"/>
                </a:solidFill>
              </a:rPr>
              <a:t>extinction</a:t>
            </a:r>
            <a:r>
              <a:rPr lang="es-ES" dirty="0">
                <a:solidFill>
                  <a:srgbClr val="0000FF"/>
                </a:solidFill>
              </a:rPr>
              <a:t>”, </a:t>
            </a:r>
          </a:p>
          <a:p>
            <a:pPr algn="ctr"/>
            <a:r>
              <a:rPr lang="es-ES" dirty="0">
                <a:solidFill>
                  <a:srgbClr val="0000FF"/>
                </a:solidFill>
              </a:rPr>
              <a:t>A&amp;A  (2008) arXiv:0802.3947v2 </a:t>
            </a:r>
          </a:p>
          <a:p>
            <a:endParaRPr lang="en-GB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4520" y="1981187"/>
            <a:ext cx="4552456" cy="3117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6163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Aerosol Extinction coefficients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49306" y="1554057"/>
            <a:ext cx="82900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000" b="1" dirty="0">
              <a:solidFill>
                <a:srgbClr val="E40020"/>
              </a:solidFill>
              <a:latin typeface="Helvetica Neue"/>
              <a:cs typeface="Helvetica Neue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195257" y="1351236"/>
            <a:ext cx="877646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>
                <a:solidFill>
                  <a:srgbClr val="0E152A"/>
                </a:solidFill>
              </a:rPr>
              <a:t>20 </a:t>
            </a:r>
            <a:r>
              <a:rPr lang="es-ES" sz="2400" dirty="0" err="1" smtClean="0">
                <a:solidFill>
                  <a:srgbClr val="0E152A"/>
                </a:solidFill>
              </a:rPr>
              <a:t>years</a:t>
            </a:r>
            <a:r>
              <a:rPr lang="es-ES" sz="2400" dirty="0" smtClean="0">
                <a:solidFill>
                  <a:srgbClr val="0E152A"/>
                </a:solidFill>
              </a:rPr>
              <a:t> data base </a:t>
            </a:r>
            <a:r>
              <a:rPr lang="es-ES" sz="2400" dirty="0" err="1" smtClean="0">
                <a:solidFill>
                  <a:srgbClr val="0E152A"/>
                </a:solidFill>
              </a:rPr>
              <a:t>from</a:t>
            </a:r>
            <a:r>
              <a:rPr lang="es-ES" sz="2400" dirty="0" smtClean="0">
                <a:solidFill>
                  <a:srgbClr val="0E152A"/>
                </a:solidFill>
              </a:rPr>
              <a:t> </a:t>
            </a:r>
            <a:r>
              <a:rPr lang="es-ES" sz="2400" dirty="0" err="1" smtClean="0">
                <a:solidFill>
                  <a:srgbClr val="0E152A"/>
                </a:solidFill>
              </a:rPr>
              <a:t>the</a:t>
            </a:r>
            <a:r>
              <a:rPr lang="es-ES" sz="2400" dirty="0" smtClean="0">
                <a:solidFill>
                  <a:srgbClr val="0E152A"/>
                </a:solidFill>
              </a:rPr>
              <a:t> </a:t>
            </a:r>
            <a:r>
              <a:rPr lang="es-ES" sz="2400" dirty="0" err="1" smtClean="0">
                <a:solidFill>
                  <a:srgbClr val="0E152A"/>
                </a:solidFill>
              </a:rPr>
              <a:t>Carlsberg</a:t>
            </a:r>
            <a:r>
              <a:rPr lang="es-ES" sz="2400" dirty="0" smtClean="0">
                <a:solidFill>
                  <a:srgbClr val="0E152A"/>
                </a:solidFill>
              </a:rPr>
              <a:t> Meridian </a:t>
            </a:r>
            <a:r>
              <a:rPr lang="es-ES" sz="2400" dirty="0" err="1" smtClean="0">
                <a:solidFill>
                  <a:srgbClr val="0E152A"/>
                </a:solidFill>
              </a:rPr>
              <a:t>Telescope</a:t>
            </a:r>
            <a:endParaRPr lang="es-ES" sz="2400" b="1" dirty="0" smtClean="0">
              <a:solidFill>
                <a:srgbClr val="E40020"/>
              </a:solidFill>
            </a:endParaRPr>
          </a:p>
          <a:p>
            <a:r>
              <a:rPr lang="es-ES" sz="1600" dirty="0" smtClean="0">
                <a:solidFill>
                  <a:srgbClr val="0000FF"/>
                </a:solidFill>
              </a:rPr>
              <a:t>Garc</a:t>
            </a:r>
            <a:r>
              <a:rPr lang="es-ES" sz="1600" dirty="0" smtClean="0">
                <a:solidFill>
                  <a:srgbClr val="0000FF"/>
                </a:solidFill>
              </a:rPr>
              <a:t>ía-</a:t>
            </a:r>
            <a:r>
              <a:rPr lang="es-ES" sz="1600" dirty="0" smtClean="0">
                <a:solidFill>
                  <a:srgbClr val="0000FF"/>
                </a:solidFill>
              </a:rPr>
              <a:t>Gil A., Muñoz-Tuñ</a:t>
            </a:r>
            <a:r>
              <a:rPr lang="es-ES" sz="1600" dirty="0" smtClean="0">
                <a:solidFill>
                  <a:srgbClr val="0000FF"/>
                </a:solidFill>
              </a:rPr>
              <a:t>ón C., Varela A. M. </a:t>
            </a:r>
            <a:r>
              <a:rPr lang="es-ES" sz="1600" dirty="0" smtClean="0">
                <a:solidFill>
                  <a:srgbClr val="0000FF"/>
                </a:solidFill>
              </a:rPr>
              <a:t>“</a:t>
            </a:r>
            <a:r>
              <a:rPr lang="es-ES" sz="1600" dirty="0" err="1">
                <a:solidFill>
                  <a:srgbClr val="0000FF"/>
                </a:solidFill>
              </a:rPr>
              <a:t>Atmosphere</a:t>
            </a:r>
            <a:r>
              <a:rPr lang="es-ES" sz="1600" dirty="0">
                <a:solidFill>
                  <a:srgbClr val="0000FF"/>
                </a:solidFill>
              </a:rPr>
              <a:t> </a:t>
            </a:r>
            <a:r>
              <a:rPr lang="es-ES" sz="1600" dirty="0" err="1">
                <a:solidFill>
                  <a:srgbClr val="0000FF"/>
                </a:solidFill>
              </a:rPr>
              <a:t>Extinction</a:t>
            </a:r>
            <a:r>
              <a:rPr lang="es-ES" sz="1600" dirty="0">
                <a:solidFill>
                  <a:srgbClr val="0000FF"/>
                </a:solidFill>
              </a:rPr>
              <a:t> at </a:t>
            </a:r>
            <a:r>
              <a:rPr lang="es-ES" sz="1600" dirty="0" err="1">
                <a:solidFill>
                  <a:srgbClr val="0000FF"/>
                </a:solidFill>
              </a:rPr>
              <a:t>the</a:t>
            </a:r>
            <a:r>
              <a:rPr lang="es-ES" sz="1600" dirty="0">
                <a:solidFill>
                  <a:srgbClr val="0000FF"/>
                </a:solidFill>
              </a:rPr>
              <a:t> ORM </a:t>
            </a:r>
            <a:r>
              <a:rPr lang="es-ES" sz="1600" dirty="0" err="1">
                <a:solidFill>
                  <a:srgbClr val="0000FF"/>
                </a:solidFill>
              </a:rPr>
              <a:t>on</a:t>
            </a:r>
            <a:r>
              <a:rPr lang="es-ES" sz="1600" dirty="0">
                <a:solidFill>
                  <a:srgbClr val="0000FF"/>
                </a:solidFill>
              </a:rPr>
              <a:t> La Palma: </a:t>
            </a:r>
            <a:endParaRPr lang="es-ES" sz="1600" dirty="0" smtClean="0">
              <a:solidFill>
                <a:srgbClr val="0000FF"/>
              </a:solidFill>
            </a:endParaRPr>
          </a:p>
          <a:p>
            <a:r>
              <a:rPr lang="es-ES" sz="1600" dirty="0" smtClean="0">
                <a:solidFill>
                  <a:srgbClr val="0000FF"/>
                </a:solidFill>
              </a:rPr>
              <a:t>A </a:t>
            </a:r>
            <a:r>
              <a:rPr lang="es-ES" sz="1600" dirty="0">
                <a:solidFill>
                  <a:srgbClr val="0000FF"/>
                </a:solidFill>
              </a:rPr>
              <a:t>20 </a:t>
            </a:r>
            <a:r>
              <a:rPr lang="es-ES" sz="1600" dirty="0" err="1">
                <a:solidFill>
                  <a:srgbClr val="0000FF"/>
                </a:solidFill>
              </a:rPr>
              <a:t>yr</a:t>
            </a:r>
            <a:r>
              <a:rPr lang="es-ES" sz="1600" dirty="0">
                <a:solidFill>
                  <a:srgbClr val="0000FF"/>
                </a:solidFill>
              </a:rPr>
              <a:t> </a:t>
            </a:r>
            <a:r>
              <a:rPr lang="es-ES" sz="1600" dirty="0" err="1">
                <a:solidFill>
                  <a:srgbClr val="0000FF"/>
                </a:solidFill>
              </a:rPr>
              <a:t>Statistical</a:t>
            </a:r>
            <a:r>
              <a:rPr lang="es-ES" sz="1600" dirty="0">
                <a:solidFill>
                  <a:srgbClr val="0000FF"/>
                </a:solidFill>
              </a:rPr>
              <a:t> </a:t>
            </a:r>
            <a:r>
              <a:rPr lang="es-ES" sz="1600" dirty="0" err="1">
                <a:solidFill>
                  <a:srgbClr val="0000FF"/>
                </a:solidFill>
              </a:rPr>
              <a:t>Database</a:t>
            </a:r>
            <a:r>
              <a:rPr lang="es-ES" sz="1600" dirty="0">
                <a:solidFill>
                  <a:srgbClr val="0000FF"/>
                </a:solidFill>
              </a:rPr>
              <a:t> </a:t>
            </a:r>
            <a:r>
              <a:rPr lang="es-ES" sz="1600" dirty="0" err="1">
                <a:solidFill>
                  <a:srgbClr val="0000FF"/>
                </a:solidFill>
              </a:rPr>
              <a:t>Gathered</a:t>
            </a:r>
            <a:r>
              <a:rPr lang="es-ES" sz="1600" dirty="0">
                <a:solidFill>
                  <a:srgbClr val="0000FF"/>
                </a:solidFill>
              </a:rPr>
              <a:t> at </a:t>
            </a:r>
            <a:r>
              <a:rPr lang="es-ES" sz="1600" dirty="0" err="1">
                <a:solidFill>
                  <a:srgbClr val="0000FF"/>
                </a:solidFill>
              </a:rPr>
              <a:t>the</a:t>
            </a:r>
            <a:r>
              <a:rPr lang="es-ES" sz="1600" dirty="0">
                <a:solidFill>
                  <a:srgbClr val="0000FF"/>
                </a:solidFill>
              </a:rPr>
              <a:t> </a:t>
            </a:r>
            <a:r>
              <a:rPr lang="es-ES" sz="1600" dirty="0" err="1">
                <a:solidFill>
                  <a:srgbClr val="0000FF"/>
                </a:solidFill>
              </a:rPr>
              <a:t>Carlsberg</a:t>
            </a:r>
            <a:r>
              <a:rPr lang="es-ES" sz="1600" dirty="0">
                <a:solidFill>
                  <a:srgbClr val="0000FF"/>
                </a:solidFill>
              </a:rPr>
              <a:t> Meridian </a:t>
            </a:r>
            <a:r>
              <a:rPr lang="es-ES" sz="1600" dirty="0" err="1" smtClean="0">
                <a:solidFill>
                  <a:srgbClr val="0000FF"/>
                </a:solidFill>
              </a:rPr>
              <a:t>Telescope</a:t>
            </a:r>
            <a:r>
              <a:rPr lang="es-ES" sz="1600" dirty="0" smtClean="0">
                <a:solidFill>
                  <a:srgbClr val="0000FF"/>
                </a:solidFill>
              </a:rPr>
              <a:t>”, PASP 122 (2010) 1109.</a:t>
            </a:r>
            <a:endParaRPr lang="es-ES" sz="1600" dirty="0">
              <a:solidFill>
                <a:srgbClr val="0000FF"/>
              </a:solidFill>
            </a:endParaRPr>
          </a:p>
          <a:p>
            <a:pPr algn="ctr"/>
            <a:endParaRPr lang="es-ES" sz="2400" dirty="0">
              <a:solidFill>
                <a:srgbClr val="0E152A"/>
              </a:solidFill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54" y="2539875"/>
            <a:ext cx="9161472" cy="3066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1262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Aerosol optical extinction coefficients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49306" y="1554057"/>
            <a:ext cx="82900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000" b="1" dirty="0">
              <a:solidFill>
                <a:srgbClr val="E40020"/>
              </a:solidFill>
              <a:latin typeface="Helvetica Neue"/>
              <a:cs typeface="Helvetica Neue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195257" y="1351236"/>
            <a:ext cx="877646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>
                <a:solidFill>
                  <a:srgbClr val="0E152A"/>
                </a:solidFill>
              </a:rPr>
              <a:t>20 </a:t>
            </a:r>
            <a:r>
              <a:rPr lang="es-ES" sz="2400" dirty="0" err="1" smtClean="0">
                <a:solidFill>
                  <a:srgbClr val="0E152A"/>
                </a:solidFill>
              </a:rPr>
              <a:t>years</a:t>
            </a:r>
            <a:r>
              <a:rPr lang="es-ES" sz="2400" dirty="0" smtClean="0">
                <a:solidFill>
                  <a:srgbClr val="0E152A"/>
                </a:solidFill>
              </a:rPr>
              <a:t> data base </a:t>
            </a:r>
            <a:r>
              <a:rPr lang="es-ES" sz="2400" dirty="0" err="1" smtClean="0">
                <a:solidFill>
                  <a:srgbClr val="0E152A"/>
                </a:solidFill>
              </a:rPr>
              <a:t>from</a:t>
            </a:r>
            <a:r>
              <a:rPr lang="es-ES" sz="2400" dirty="0" smtClean="0">
                <a:solidFill>
                  <a:srgbClr val="0E152A"/>
                </a:solidFill>
              </a:rPr>
              <a:t> </a:t>
            </a:r>
            <a:r>
              <a:rPr lang="es-ES" sz="2400" dirty="0" err="1" smtClean="0">
                <a:solidFill>
                  <a:srgbClr val="0E152A"/>
                </a:solidFill>
              </a:rPr>
              <a:t>the</a:t>
            </a:r>
            <a:r>
              <a:rPr lang="es-ES" sz="2400" dirty="0" smtClean="0">
                <a:solidFill>
                  <a:srgbClr val="0E152A"/>
                </a:solidFill>
              </a:rPr>
              <a:t> </a:t>
            </a:r>
            <a:r>
              <a:rPr lang="es-ES" sz="2400" dirty="0" err="1" smtClean="0">
                <a:solidFill>
                  <a:srgbClr val="0E152A"/>
                </a:solidFill>
              </a:rPr>
              <a:t>Carlsberg</a:t>
            </a:r>
            <a:r>
              <a:rPr lang="es-ES" sz="2400" dirty="0" smtClean="0">
                <a:solidFill>
                  <a:srgbClr val="0E152A"/>
                </a:solidFill>
              </a:rPr>
              <a:t> Meridian </a:t>
            </a:r>
            <a:r>
              <a:rPr lang="es-ES" sz="2400" dirty="0" err="1" smtClean="0">
                <a:solidFill>
                  <a:srgbClr val="0E152A"/>
                </a:solidFill>
              </a:rPr>
              <a:t>Telescope</a:t>
            </a:r>
            <a:endParaRPr lang="es-ES" sz="2400" b="1" dirty="0" smtClean="0">
              <a:solidFill>
                <a:srgbClr val="E40020"/>
              </a:solidFill>
            </a:endParaRPr>
          </a:p>
          <a:p>
            <a:r>
              <a:rPr lang="es-ES" sz="1600" dirty="0" smtClean="0">
                <a:solidFill>
                  <a:srgbClr val="0000FF"/>
                </a:solidFill>
              </a:rPr>
              <a:t>Garc</a:t>
            </a:r>
            <a:r>
              <a:rPr lang="es-ES" sz="1600" dirty="0" smtClean="0">
                <a:solidFill>
                  <a:srgbClr val="0000FF"/>
                </a:solidFill>
              </a:rPr>
              <a:t>ía-</a:t>
            </a:r>
            <a:r>
              <a:rPr lang="es-ES" sz="1600" dirty="0" smtClean="0">
                <a:solidFill>
                  <a:srgbClr val="0000FF"/>
                </a:solidFill>
              </a:rPr>
              <a:t>Gil A., Muñoz-Tuñ</a:t>
            </a:r>
            <a:r>
              <a:rPr lang="es-ES" sz="1600" dirty="0" smtClean="0">
                <a:solidFill>
                  <a:srgbClr val="0000FF"/>
                </a:solidFill>
              </a:rPr>
              <a:t>ón C., Varela A. M. </a:t>
            </a:r>
            <a:r>
              <a:rPr lang="es-ES" sz="1600" dirty="0" smtClean="0">
                <a:solidFill>
                  <a:srgbClr val="0000FF"/>
                </a:solidFill>
              </a:rPr>
              <a:t>“</a:t>
            </a:r>
            <a:r>
              <a:rPr lang="es-ES" sz="1600" dirty="0" err="1">
                <a:solidFill>
                  <a:srgbClr val="0000FF"/>
                </a:solidFill>
              </a:rPr>
              <a:t>Atmosphere</a:t>
            </a:r>
            <a:r>
              <a:rPr lang="es-ES" sz="1600" dirty="0">
                <a:solidFill>
                  <a:srgbClr val="0000FF"/>
                </a:solidFill>
              </a:rPr>
              <a:t> </a:t>
            </a:r>
            <a:r>
              <a:rPr lang="es-ES" sz="1600" dirty="0" err="1">
                <a:solidFill>
                  <a:srgbClr val="0000FF"/>
                </a:solidFill>
              </a:rPr>
              <a:t>Extinction</a:t>
            </a:r>
            <a:r>
              <a:rPr lang="es-ES" sz="1600" dirty="0">
                <a:solidFill>
                  <a:srgbClr val="0000FF"/>
                </a:solidFill>
              </a:rPr>
              <a:t> at </a:t>
            </a:r>
            <a:r>
              <a:rPr lang="es-ES" sz="1600" dirty="0" err="1">
                <a:solidFill>
                  <a:srgbClr val="0000FF"/>
                </a:solidFill>
              </a:rPr>
              <a:t>the</a:t>
            </a:r>
            <a:r>
              <a:rPr lang="es-ES" sz="1600" dirty="0">
                <a:solidFill>
                  <a:srgbClr val="0000FF"/>
                </a:solidFill>
              </a:rPr>
              <a:t> ORM </a:t>
            </a:r>
            <a:r>
              <a:rPr lang="es-ES" sz="1600" dirty="0" err="1">
                <a:solidFill>
                  <a:srgbClr val="0000FF"/>
                </a:solidFill>
              </a:rPr>
              <a:t>on</a:t>
            </a:r>
            <a:r>
              <a:rPr lang="es-ES" sz="1600" dirty="0">
                <a:solidFill>
                  <a:srgbClr val="0000FF"/>
                </a:solidFill>
              </a:rPr>
              <a:t> La Palma: </a:t>
            </a:r>
            <a:endParaRPr lang="es-ES" sz="1600" dirty="0" smtClean="0">
              <a:solidFill>
                <a:srgbClr val="0000FF"/>
              </a:solidFill>
            </a:endParaRPr>
          </a:p>
          <a:p>
            <a:r>
              <a:rPr lang="es-ES" sz="1600" dirty="0" smtClean="0">
                <a:solidFill>
                  <a:srgbClr val="0000FF"/>
                </a:solidFill>
              </a:rPr>
              <a:t>A </a:t>
            </a:r>
            <a:r>
              <a:rPr lang="es-ES" sz="1600" dirty="0">
                <a:solidFill>
                  <a:srgbClr val="0000FF"/>
                </a:solidFill>
              </a:rPr>
              <a:t>20 </a:t>
            </a:r>
            <a:r>
              <a:rPr lang="es-ES" sz="1600" dirty="0" err="1">
                <a:solidFill>
                  <a:srgbClr val="0000FF"/>
                </a:solidFill>
              </a:rPr>
              <a:t>yr</a:t>
            </a:r>
            <a:r>
              <a:rPr lang="es-ES" sz="1600" dirty="0">
                <a:solidFill>
                  <a:srgbClr val="0000FF"/>
                </a:solidFill>
              </a:rPr>
              <a:t> </a:t>
            </a:r>
            <a:r>
              <a:rPr lang="es-ES" sz="1600" dirty="0" err="1">
                <a:solidFill>
                  <a:srgbClr val="0000FF"/>
                </a:solidFill>
              </a:rPr>
              <a:t>Statistical</a:t>
            </a:r>
            <a:r>
              <a:rPr lang="es-ES" sz="1600" dirty="0">
                <a:solidFill>
                  <a:srgbClr val="0000FF"/>
                </a:solidFill>
              </a:rPr>
              <a:t> </a:t>
            </a:r>
            <a:r>
              <a:rPr lang="es-ES" sz="1600" dirty="0" err="1">
                <a:solidFill>
                  <a:srgbClr val="0000FF"/>
                </a:solidFill>
              </a:rPr>
              <a:t>Database</a:t>
            </a:r>
            <a:r>
              <a:rPr lang="es-ES" sz="1600" dirty="0">
                <a:solidFill>
                  <a:srgbClr val="0000FF"/>
                </a:solidFill>
              </a:rPr>
              <a:t> </a:t>
            </a:r>
            <a:r>
              <a:rPr lang="es-ES" sz="1600" dirty="0" err="1">
                <a:solidFill>
                  <a:srgbClr val="0000FF"/>
                </a:solidFill>
              </a:rPr>
              <a:t>Gathered</a:t>
            </a:r>
            <a:r>
              <a:rPr lang="es-ES" sz="1600" dirty="0">
                <a:solidFill>
                  <a:srgbClr val="0000FF"/>
                </a:solidFill>
              </a:rPr>
              <a:t> at </a:t>
            </a:r>
            <a:r>
              <a:rPr lang="es-ES" sz="1600" dirty="0" err="1">
                <a:solidFill>
                  <a:srgbClr val="0000FF"/>
                </a:solidFill>
              </a:rPr>
              <a:t>the</a:t>
            </a:r>
            <a:r>
              <a:rPr lang="es-ES" sz="1600" dirty="0">
                <a:solidFill>
                  <a:srgbClr val="0000FF"/>
                </a:solidFill>
              </a:rPr>
              <a:t> </a:t>
            </a:r>
            <a:r>
              <a:rPr lang="es-ES" sz="1600" dirty="0" err="1">
                <a:solidFill>
                  <a:srgbClr val="0000FF"/>
                </a:solidFill>
              </a:rPr>
              <a:t>Carlsberg</a:t>
            </a:r>
            <a:r>
              <a:rPr lang="es-ES" sz="1600" dirty="0">
                <a:solidFill>
                  <a:srgbClr val="0000FF"/>
                </a:solidFill>
              </a:rPr>
              <a:t> Meridian </a:t>
            </a:r>
            <a:r>
              <a:rPr lang="es-ES" sz="1600" dirty="0" err="1" smtClean="0">
                <a:solidFill>
                  <a:srgbClr val="0000FF"/>
                </a:solidFill>
              </a:rPr>
              <a:t>Telescope</a:t>
            </a:r>
            <a:r>
              <a:rPr lang="es-ES" sz="1600" dirty="0" smtClean="0">
                <a:solidFill>
                  <a:srgbClr val="0000FF"/>
                </a:solidFill>
              </a:rPr>
              <a:t>”, PASP 122 (2010) 1109.</a:t>
            </a:r>
            <a:endParaRPr lang="es-ES" sz="1600" dirty="0">
              <a:solidFill>
                <a:srgbClr val="0000FF"/>
              </a:solidFill>
            </a:endParaRPr>
          </a:p>
          <a:p>
            <a:pPr algn="ctr"/>
            <a:endParaRPr lang="es-ES" sz="2400" dirty="0">
              <a:solidFill>
                <a:srgbClr val="0E152A"/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7248" y="2391266"/>
            <a:ext cx="4302168" cy="3974384"/>
          </a:xfrm>
          <a:prstGeom prst="rect">
            <a:avLst/>
          </a:prstGeom>
        </p:spPr>
      </p:pic>
      <p:grpSp>
        <p:nvGrpSpPr>
          <p:cNvPr id="10" name="Agrupar 9"/>
          <p:cNvGrpSpPr/>
          <p:nvPr/>
        </p:nvGrpSpPr>
        <p:grpSpPr>
          <a:xfrm>
            <a:off x="46625" y="2755609"/>
            <a:ext cx="4610100" cy="2171700"/>
            <a:chOff x="154721" y="2350309"/>
            <a:chExt cx="4610100" cy="2171700"/>
          </a:xfrm>
        </p:grpSpPr>
        <p:pic>
          <p:nvPicPr>
            <p:cNvPr id="8" name="Imagen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4721" y="2350309"/>
              <a:ext cx="4610100" cy="2171700"/>
            </a:xfrm>
            <a:prstGeom prst="rect">
              <a:avLst/>
            </a:prstGeom>
          </p:spPr>
        </p:pic>
        <p:sp>
          <p:nvSpPr>
            <p:cNvPr id="9" name="Rectángulo redondeado 8"/>
            <p:cNvSpPr/>
            <p:nvPr/>
          </p:nvSpPr>
          <p:spPr>
            <a:xfrm>
              <a:off x="3580574" y="2958684"/>
              <a:ext cx="1112626" cy="1405037"/>
            </a:xfrm>
            <a:prstGeom prst="roundRect">
              <a:avLst/>
            </a:prstGeom>
            <a:noFill/>
            <a:ln w="57150">
              <a:solidFill>
                <a:srgbClr val="8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3985586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Aerosol AODs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49306" y="1554057"/>
            <a:ext cx="82900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000" b="1" dirty="0">
              <a:solidFill>
                <a:srgbClr val="E40020"/>
              </a:solidFill>
              <a:latin typeface="Helvetica Neue"/>
              <a:cs typeface="Helvetica Neue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195258" y="1661966"/>
            <a:ext cx="4083169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 err="1" smtClean="0">
                <a:solidFill>
                  <a:srgbClr val="0E152A"/>
                </a:solidFill>
              </a:rPr>
              <a:t>Converting</a:t>
            </a:r>
            <a:r>
              <a:rPr lang="es-ES" sz="2400" dirty="0" smtClean="0">
                <a:solidFill>
                  <a:srgbClr val="0E152A"/>
                </a:solidFill>
              </a:rPr>
              <a:t> </a:t>
            </a:r>
            <a:r>
              <a:rPr lang="es-ES" sz="2400" dirty="0" err="1" smtClean="0">
                <a:solidFill>
                  <a:srgbClr val="0E152A"/>
                </a:solidFill>
              </a:rPr>
              <a:t>the</a:t>
            </a:r>
            <a:r>
              <a:rPr lang="es-ES" sz="2400" dirty="0" smtClean="0">
                <a:solidFill>
                  <a:srgbClr val="0E152A"/>
                </a:solidFill>
              </a:rPr>
              <a:t> </a:t>
            </a:r>
          </a:p>
          <a:p>
            <a:endParaRPr lang="es-ES" sz="2400" dirty="0" smtClean="0">
              <a:solidFill>
                <a:srgbClr val="0E152A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s-ES" sz="2400" dirty="0" err="1" smtClean="0">
                <a:solidFill>
                  <a:srgbClr val="0E152A"/>
                </a:solidFill>
              </a:rPr>
              <a:t>particle</a:t>
            </a:r>
            <a:r>
              <a:rPr lang="es-ES" sz="2400" dirty="0" smtClean="0">
                <a:solidFill>
                  <a:srgbClr val="0E152A"/>
                </a:solidFill>
              </a:rPr>
              <a:t> </a:t>
            </a:r>
            <a:r>
              <a:rPr lang="es-ES" sz="2400" dirty="0" err="1" smtClean="0">
                <a:solidFill>
                  <a:srgbClr val="0E152A"/>
                </a:solidFill>
              </a:rPr>
              <a:t>size</a:t>
            </a:r>
            <a:r>
              <a:rPr lang="es-ES" sz="2400" dirty="0" smtClean="0">
                <a:solidFill>
                  <a:srgbClr val="0E152A"/>
                </a:solidFill>
              </a:rPr>
              <a:t> </a:t>
            </a:r>
            <a:r>
              <a:rPr lang="es-ES" sz="2400" dirty="0" err="1" smtClean="0">
                <a:solidFill>
                  <a:srgbClr val="0E152A"/>
                </a:solidFill>
              </a:rPr>
              <a:t>distributions</a:t>
            </a:r>
            <a:r>
              <a:rPr lang="es-ES" sz="2400" dirty="0" smtClean="0">
                <a:solidFill>
                  <a:srgbClr val="0E152A"/>
                </a:solidFill>
              </a:rPr>
              <a:t> </a:t>
            </a:r>
          </a:p>
          <a:p>
            <a:r>
              <a:rPr lang="es-ES" sz="2400" dirty="0">
                <a:solidFill>
                  <a:srgbClr val="0E152A"/>
                </a:solidFill>
              </a:rPr>
              <a:t> </a:t>
            </a:r>
            <a:r>
              <a:rPr lang="es-ES" sz="2400" dirty="0" smtClean="0">
                <a:solidFill>
                  <a:srgbClr val="0E152A"/>
                </a:solidFill>
              </a:rPr>
              <a:t>    </a:t>
            </a:r>
            <a:r>
              <a:rPr lang="es-ES" sz="2400" dirty="0" err="1" smtClean="0">
                <a:solidFill>
                  <a:srgbClr val="0E152A"/>
                </a:solidFill>
              </a:rPr>
              <a:t>to</a:t>
            </a:r>
            <a:r>
              <a:rPr lang="es-ES" sz="2400" dirty="0" smtClean="0">
                <a:solidFill>
                  <a:srgbClr val="0E152A"/>
                </a:solidFill>
              </a:rPr>
              <a:t> </a:t>
            </a:r>
            <a:r>
              <a:rPr lang="es-ES" sz="2400" b="1" dirty="0" err="1" smtClean="0">
                <a:solidFill>
                  <a:srgbClr val="E40020"/>
                </a:solidFill>
              </a:rPr>
              <a:t>extinction</a:t>
            </a:r>
            <a:r>
              <a:rPr lang="es-ES" sz="2400" b="1" dirty="0" smtClean="0">
                <a:solidFill>
                  <a:srgbClr val="E40020"/>
                </a:solidFill>
              </a:rPr>
              <a:t> </a:t>
            </a:r>
            <a:r>
              <a:rPr lang="es-ES" sz="2400" b="1" dirty="0" err="1" smtClean="0">
                <a:solidFill>
                  <a:srgbClr val="E40020"/>
                </a:solidFill>
              </a:rPr>
              <a:t>coefficients</a:t>
            </a:r>
            <a:r>
              <a:rPr lang="es-ES" sz="2400" b="1" dirty="0" smtClean="0">
                <a:solidFill>
                  <a:srgbClr val="E40020"/>
                </a:solidFill>
              </a:rPr>
              <a:t> </a:t>
            </a:r>
          </a:p>
          <a:p>
            <a:pPr marL="342900" indent="-342900">
              <a:buFont typeface="Arial"/>
              <a:buChar char="•"/>
            </a:pPr>
            <a:r>
              <a:rPr lang="es-ES" sz="2400" dirty="0" smtClean="0">
                <a:solidFill>
                  <a:srgbClr val="0E152A"/>
                </a:solidFill>
              </a:rPr>
              <a:t>and </a:t>
            </a:r>
            <a:r>
              <a:rPr lang="es-ES" sz="2400" dirty="0" err="1" smtClean="0">
                <a:solidFill>
                  <a:srgbClr val="0E152A"/>
                </a:solidFill>
              </a:rPr>
              <a:t>converting</a:t>
            </a:r>
            <a:r>
              <a:rPr lang="es-ES" sz="2400" dirty="0" smtClean="0">
                <a:solidFill>
                  <a:srgbClr val="0E152A"/>
                </a:solidFill>
              </a:rPr>
              <a:t> </a:t>
            </a:r>
            <a:r>
              <a:rPr lang="es-ES" sz="2400" dirty="0" err="1" smtClean="0">
                <a:solidFill>
                  <a:srgbClr val="0E152A"/>
                </a:solidFill>
              </a:rPr>
              <a:t>these</a:t>
            </a:r>
            <a:endParaRPr lang="es-ES" sz="2400" dirty="0" smtClean="0">
              <a:solidFill>
                <a:srgbClr val="0E152A"/>
              </a:solidFill>
            </a:endParaRPr>
          </a:p>
          <a:p>
            <a:r>
              <a:rPr lang="es-ES" sz="2400" dirty="0" smtClean="0">
                <a:solidFill>
                  <a:srgbClr val="0E152A"/>
                </a:solidFill>
              </a:rPr>
              <a:t>     </a:t>
            </a:r>
            <a:r>
              <a:rPr lang="es-ES" sz="2400" dirty="0" err="1" smtClean="0">
                <a:solidFill>
                  <a:srgbClr val="0E152A"/>
                </a:solidFill>
              </a:rPr>
              <a:t>into</a:t>
            </a:r>
            <a:r>
              <a:rPr lang="es-ES" sz="2400" dirty="0" smtClean="0">
                <a:solidFill>
                  <a:srgbClr val="0E152A"/>
                </a:solidFill>
              </a:rPr>
              <a:t> </a:t>
            </a:r>
            <a:r>
              <a:rPr lang="es-ES" sz="2400" b="1" dirty="0" err="1" smtClean="0">
                <a:solidFill>
                  <a:srgbClr val="E40020"/>
                </a:solidFill>
              </a:rPr>
              <a:t>AODs</a:t>
            </a:r>
            <a:r>
              <a:rPr lang="es-ES" sz="2400" dirty="0" smtClean="0">
                <a:solidFill>
                  <a:srgbClr val="0E152A"/>
                </a:solidFill>
              </a:rPr>
              <a:t> </a:t>
            </a:r>
          </a:p>
          <a:p>
            <a:endParaRPr lang="es-ES" sz="2400" dirty="0">
              <a:solidFill>
                <a:srgbClr val="0E152A"/>
              </a:solidFill>
            </a:endParaRPr>
          </a:p>
          <a:p>
            <a:r>
              <a:rPr lang="es-ES" sz="2400" dirty="0" err="1" smtClean="0">
                <a:solidFill>
                  <a:srgbClr val="0E152A"/>
                </a:solidFill>
              </a:rPr>
              <a:t>yields</a:t>
            </a:r>
            <a:r>
              <a:rPr lang="es-ES" sz="2400" dirty="0" smtClean="0">
                <a:solidFill>
                  <a:srgbClr val="0E152A"/>
                </a:solidFill>
              </a:rPr>
              <a:t> a </a:t>
            </a:r>
            <a:r>
              <a:rPr lang="es-ES" sz="2400" b="1" dirty="0" err="1" smtClean="0">
                <a:solidFill>
                  <a:srgbClr val="E40020"/>
                </a:solidFill>
              </a:rPr>
              <a:t>consistent</a:t>
            </a:r>
            <a:endParaRPr lang="es-ES" sz="2400" b="1" dirty="0" smtClean="0">
              <a:solidFill>
                <a:srgbClr val="E40020"/>
              </a:solidFill>
            </a:endParaRPr>
          </a:p>
          <a:p>
            <a:r>
              <a:rPr lang="es-ES" sz="2400" b="1" dirty="0" err="1" smtClean="0">
                <a:solidFill>
                  <a:srgbClr val="E40020"/>
                </a:solidFill>
              </a:rPr>
              <a:t>picture</a:t>
            </a:r>
            <a:r>
              <a:rPr lang="es-ES" sz="2400" dirty="0" smtClean="0">
                <a:solidFill>
                  <a:srgbClr val="0E152A"/>
                </a:solidFill>
              </a:rPr>
              <a:t> </a:t>
            </a:r>
            <a:r>
              <a:rPr lang="es-ES" sz="2400" dirty="0" err="1" smtClean="0">
                <a:solidFill>
                  <a:srgbClr val="0E152A"/>
                </a:solidFill>
              </a:rPr>
              <a:t>between</a:t>
            </a:r>
            <a:r>
              <a:rPr lang="es-ES" sz="2400" dirty="0" smtClean="0">
                <a:solidFill>
                  <a:srgbClr val="0E152A"/>
                </a:solidFill>
              </a:rPr>
              <a:t> </a:t>
            </a:r>
            <a:r>
              <a:rPr lang="es-ES" sz="2400" dirty="0" err="1" smtClean="0">
                <a:solidFill>
                  <a:srgbClr val="0E152A"/>
                </a:solidFill>
              </a:rPr>
              <a:t>the</a:t>
            </a:r>
            <a:r>
              <a:rPr lang="es-ES" sz="2400" dirty="0" smtClean="0">
                <a:solidFill>
                  <a:srgbClr val="0E152A"/>
                </a:solidFill>
              </a:rPr>
              <a:t> </a:t>
            </a:r>
          </a:p>
          <a:p>
            <a:r>
              <a:rPr lang="es-ES" sz="2400" dirty="0" err="1" smtClean="0">
                <a:solidFill>
                  <a:srgbClr val="0E152A"/>
                </a:solidFill>
              </a:rPr>
              <a:t>different</a:t>
            </a:r>
            <a:r>
              <a:rPr lang="es-ES" sz="2400" dirty="0" smtClean="0">
                <a:solidFill>
                  <a:srgbClr val="0E152A"/>
                </a:solidFill>
              </a:rPr>
              <a:t> data sets </a:t>
            </a:r>
            <a:r>
              <a:rPr lang="es-ES" sz="2400" dirty="0" err="1" smtClean="0">
                <a:solidFill>
                  <a:srgbClr val="0E152A"/>
                </a:solidFill>
              </a:rPr>
              <a:t>available</a:t>
            </a:r>
            <a:r>
              <a:rPr lang="es-ES" sz="2400" dirty="0" smtClean="0">
                <a:solidFill>
                  <a:srgbClr val="0E152A"/>
                </a:solidFill>
              </a:rPr>
              <a:t> </a:t>
            </a:r>
            <a:r>
              <a:rPr lang="es-ES" sz="2400" dirty="0" err="1" smtClean="0">
                <a:solidFill>
                  <a:srgbClr val="0E152A"/>
                </a:solidFill>
              </a:rPr>
              <a:t>for</a:t>
            </a:r>
            <a:r>
              <a:rPr lang="es-ES" sz="2400" dirty="0" smtClean="0">
                <a:solidFill>
                  <a:srgbClr val="0E152A"/>
                </a:solidFill>
              </a:rPr>
              <a:t> </a:t>
            </a:r>
          </a:p>
          <a:p>
            <a:r>
              <a:rPr lang="es-ES" sz="2400" dirty="0" err="1" smtClean="0">
                <a:solidFill>
                  <a:srgbClr val="0E152A"/>
                </a:solidFill>
              </a:rPr>
              <a:t>the</a:t>
            </a:r>
            <a:r>
              <a:rPr lang="es-ES" sz="2400" dirty="0" smtClean="0">
                <a:solidFill>
                  <a:srgbClr val="0E152A"/>
                </a:solidFill>
              </a:rPr>
              <a:t> </a:t>
            </a:r>
            <a:r>
              <a:rPr lang="es-ES" sz="2400" dirty="0" err="1" smtClean="0">
                <a:solidFill>
                  <a:srgbClr val="0E152A"/>
                </a:solidFill>
              </a:rPr>
              <a:t>clear</a:t>
            </a:r>
            <a:r>
              <a:rPr lang="es-ES" sz="2400" dirty="0" smtClean="0">
                <a:solidFill>
                  <a:srgbClr val="0E152A"/>
                </a:solidFill>
              </a:rPr>
              <a:t> </a:t>
            </a:r>
            <a:r>
              <a:rPr lang="es-ES" sz="2400" dirty="0" err="1" smtClean="0">
                <a:solidFill>
                  <a:srgbClr val="0E152A"/>
                </a:solidFill>
              </a:rPr>
              <a:t>night</a:t>
            </a:r>
            <a:r>
              <a:rPr lang="es-ES" sz="2400" dirty="0" smtClean="0">
                <a:solidFill>
                  <a:srgbClr val="0E152A"/>
                </a:solidFill>
              </a:rPr>
              <a:t> at La Palma</a:t>
            </a:r>
          </a:p>
          <a:p>
            <a:pPr algn="ctr"/>
            <a:endParaRPr lang="es-ES" sz="2400" dirty="0">
              <a:solidFill>
                <a:srgbClr val="0E152A"/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8845" y="1421037"/>
            <a:ext cx="4762265" cy="4825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70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1379" y="2954120"/>
            <a:ext cx="6916951" cy="824083"/>
          </a:xfrm>
        </p:spPr>
        <p:txBody>
          <a:bodyPr/>
          <a:lstStyle/>
          <a:p>
            <a:pPr algn="ctr"/>
            <a:r>
              <a:rPr lang="en-US" dirty="0" smtClean="0"/>
              <a:t>Molecular profiles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72840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Aerosol profiles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1144" y="2228982"/>
            <a:ext cx="7632072" cy="3994233"/>
          </a:xfrm>
        </p:spPr>
        <p:txBody>
          <a:bodyPr>
            <a:normAutofit/>
          </a:bodyPr>
          <a:lstStyle/>
          <a:p>
            <a:pPr marL="571500" indent="-571500"/>
            <a:r>
              <a:rPr lang="en-GB" dirty="0" smtClean="0"/>
              <a:t>Has been studied for MAGIC only by </a:t>
            </a:r>
            <a:r>
              <a:rPr lang="en-GB" dirty="0" err="1" smtClean="0"/>
              <a:t>Garrido</a:t>
            </a:r>
            <a:r>
              <a:rPr lang="en-GB" dirty="0" smtClean="0"/>
              <a:t> et al.</a:t>
            </a:r>
            <a:r>
              <a:rPr lang="en-GB" dirty="0" smtClean="0">
                <a:solidFill>
                  <a:srgbClr val="000000"/>
                </a:solidFill>
              </a:rPr>
              <a:t> (ICRC 2013, ID 0465 and </a:t>
            </a:r>
            <a:r>
              <a:rPr lang="is-IS" b="1" dirty="0" smtClean="0">
                <a:solidFill>
                  <a:srgbClr val="000000"/>
                </a:solidFill>
              </a:rPr>
              <a:t>arXiv:1308.0473</a:t>
            </a:r>
            <a:r>
              <a:rPr lang="en-GB" dirty="0" smtClean="0"/>
              <a:t>) and is part of the CTA Atmospheric Calibration Strategy:  COM-CCF/130311 </a:t>
            </a:r>
            <a:r>
              <a:rPr lang="en-GB" sz="1600" dirty="0" smtClean="0">
                <a:solidFill>
                  <a:srgbClr val="0000FF"/>
                </a:solidFill>
                <a:hlinkClick r:id="rId2"/>
              </a:rPr>
              <a:t>https://portal.cta-observatory.org/recordscentre/Records/COM/COM-CCF/lidar_loi2.pdf</a:t>
            </a:r>
            <a:endParaRPr lang="en-GB" sz="1600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GB" sz="1600" dirty="0">
              <a:solidFill>
                <a:srgbClr val="0000FF"/>
              </a:solidFill>
            </a:endParaRPr>
          </a:p>
          <a:p>
            <a:pPr marL="571500" indent="-571500"/>
            <a:r>
              <a:rPr lang="en-GB" dirty="0"/>
              <a:t>Needs confirmation and extension of energy range for CTA</a:t>
            </a:r>
          </a:p>
          <a:p>
            <a:pPr marL="0" indent="0">
              <a:buNone/>
            </a:pPr>
            <a:endParaRPr lang="en-US" b="1" dirty="0">
              <a:solidFill>
                <a:srgbClr val="800000"/>
              </a:solidFill>
              <a:latin typeface="Helvetica Neue" charset="0"/>
            </a:endParaRPr>
          </a:p>
          <a:p>
            <a:pPr marL="457200" lvl="1" indent="0">
              <a:buNone/>
            </a:pPr>
            <a:endParaRPr lang="en-US" sz="2000" dirty="0">
              <a:latin typeface="Fira sans"/>
              <a:cs typeface="Fira sans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41144" y="1354002"/>
            <a:ext cx="82900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 smtClean="0">
                <a:solidFill>
                  <a:srgbClr val="000000"/>
                </a:solidFill>
                <a:latin typeface="Helvetica Neue"/>
                <a:cs typeface="Helvetica Neue"/>
              </a:rPr>
              <a:t>Impact of aerosol intrusions and clouds on IACT data</a:t>
            </a:r>
            <a:endParaRPr lang="en-US" sz="2000" b="1" dirty="0">
              <a:solidFill>
                <a:srgbClr val="E40020"/>
              </a:solidFill>
              <a:latin typeface="Helvetica Neue"/>
              <a:cs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5150765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2396" y="2937370"/>
            <a:ext cx="3971342" cy="392392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Impact of </a:t>
            </a:r>
            <a:r>
              <a:rPr lang="en-GB" dirty="0">
                <a:solidFill>
                  <a:srgbClr val="E40020"/>
                </a:solidFill>
                <a:latin typeface="Helvetica Neue"/>
                <a:cs typeface="Helvetica Neue"/>
              </a:rPr>
              <a:t>aerosol </a:t>
            </a:r>
            <a:r>
              <a:rPr lang="en-GB" dirty="0" smtClean="0">
                <a:solidFill>
                  <a:srgbClr val="E40020"/>
                </a:solidFill>
                <a:latin typeface="Helvetica Neue"/>
                <a:cs typeface="Helvetica Neue"/>
              </a:rPr>
              <a:t>intrusions </a:t>
            </a:r>
            <a:r>
              <a:rPr lang="en-GB" dirty="0">
                <a:solidFill>
                  <a:srgbClr val="000000"/>
                </a:solidFill>
                <a:latin typeface="Helvetica Neue"/>
                <a:cs typeface="Helvetica Neue"/>
              </a:rPr>
              <a:t>on IACT data</a:t>
            </a:r>
            <a:endParaRPr lang="en-U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576" y="1323782"/>
            <a:ext cx="3627504" cy="2469618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049" y="3783977"/>
            <a:ext cx="2898907" cy="2890330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4076692" y="1391332"/>
            <a:ext cx="489524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Different simulated cases of “</a:t>
            </a:r>
            <a:r>
              <a:rPr lang="en-GB" sz="2400" dirty="0" err="1" smtClean="0"/>
              <a:t>calima</a:t>
            </a:r>
            <a:r>
              <a:rPr lang="en-GB" sz="2400" dirty="0" smtClean="0"/>
              <a:t>”:</a:t>
            </a:r>
          </a:p>
          <a:p>
            <a:pPr marL="342900" indent="-342900">
              <a:buFont typeface="Arial"/>
              <a:buChar char="•"/>
            </a:pPr>
            <a:r>
              <a:rPr lang="en-GB" sz="2400" b="1" dirty="0" smtClean="0">
                <a:solidFill>
                  <a:srgbClr val="E40020"/>
                </a:solidFill>
              </a:rPr>
              <a:t>OD*15 </a:t>
            </a:r>
          </a:p>
          <a:p>
            <a:pPr marL="342900" indent="-342900">
              <a:buFont typeface="Arial"/>
              <a:buChar char="•"/>
            </a:pPr>
            <a:r>
              <a:rPr lang="en-GB" sz="2400" b="1" dirty="0" smtClean="0">
                <a:solidFill>
                  <a:srgbClr val="008000"/>
                </a:solidFill>
              </a:rPr>
              <a:t>OD*30</a:t>
            </a:r>
          </a:p>
          <a:p>
            <a:pPr marL="342900" indent="-342900">
              <a:buFont typeface="Arial"/>
              <a:buChar char="•"/>
            </a:pPr>
            <a:r>
              <a:rPr lang="en-GB" sz="2400" b="1" dirty="0" smtClean="0">
                <a:solidFill>
                  <a:srgbClr val="000090"/>
                </a:solidFill>
              </a:rPr>
              <a:t>OD*0.1</a:t>
            </a:r>
            <a:endParaRPr lang="en-GB" sz="2400" b="1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91485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Impact of </a:t>
            </a:r>
            <a:r>
              <a:rPr lang="en-GB" dirty="0">
                <a:solidFill>
                  <a:srgbClr val="E40020"/>
                </a:solidFill>
                <a:latin typeface="Helvetica Neue"/>
                <a:cs typeface="Helvetica Neue"/>
              </a:rPr>
              <a:t>aerosol </a:t>
            </a:r>
            <a:r>
              <a:rPr lang="en-GB" dirty="0" smtClean="0">
                <a:solidFill>
                  <a:srgbClr val="E40020"/>
                </a:solidFill>
                <a:latin typeface="Helvetica Neue"/>
                <a:cs typeface="Helvetica Neue"/>
              </a:rPr>
              <a:t>intrusions </a:t>
            </a:r>
            <a:r>
              <a:rPr lang="en-GB" dirty="0">
                <a:solidFill>
                  <a:srgbClr val="000000"/>
                </a:solidFill>
                <a:latin typeface="Helvetica Neue"/>
                <a:cs typeface="Helvetica Neue"/>
              </a:rPr>
              <a:t>on IACT data</a:t>
            </a:r>
            <a:endParaRPr lang="en-U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800" y="1346720"/>
            <a:ext cx="8775700" cy="5029200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2053768" y="1841830"/>
            <a:ext cx="3933313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2000" b="1" dirty="0" smtClean="0"/>
              <a:t>Clear night seen with MAGIC LIDAR</a:t>
            </a:r>
            <a:endParaRPr lang="en-GB" sz="2000" b="1" dirty="0"/>
          </a:p>
        </p:txBody>
      </p:sp>
    </p:spTree>
    <p:extLst>
      <p:ext uri="{BB962C8B-B14F-4D97-AF65-F5344CB8AC3E}">
        <p14:creationId xmlns:p14="http://schemas.microsoft.com/office/powerpoint/2010/main" val="6374387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900" y="1411840"/>
            <a:ext cx="8699500" cy="4953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Impact of </a:t>
            </a:r>
            <a:r>
              <a:rPr lang="en-GB" dirty="0">
                <a:solidFill>
                  <a:srgbClr val="E40020"/>
                </a:solidFill>
                <a:latin typeface="Helvetica Neue"/>
                <a:cs typeface="Helvetica Neue"/>
              </a:rPr>
              <a:t>aerosol </a:t>
            </a:r>
            <a:r>
              <a:rPr lang="en-GB" dirty="0" smtClean="0">
                <a:solidFill>
                  <a:srgbClr val="E40020"/>
                </a:solidFill>
                <a:latin typeface="Helvetica Neue"/>
                <a:cs typeface="Helvetica Neue"/>
              </a:rPr>
              <a:t>intrusions </a:t>
            </a:r>
            <a:r>
              <a:rPr lang="en-GB" dirty="0">
                <a:solidFill>
                  <a:srgbClr val="000000"/>
                </a:solidFill>
                <a:latin typeface="Helvetica Neue"/>
                <a:cs typeface="Helvetica Neue"/>
              </a:rPr>
              <a:t>on IACT data</a:t>
            </a:r>
            <a:endParaRPr lang="en-US" dirty="0"/>
          </a:p>
        </p:txBody>
      </p:sp>
      <p:sp>
        <p:nvSpPr>
          <p:cNvPr id="6" name="CuadroTexto 5"/>
          <p:cNvSpPr txBox="1"/>
          <p:nvPr/>
        </p:nvSpPr>
        <p:spPr>
          <a:xfrm>
            <a:off x="1540331" y="4719455"/>
            <a:ext cx="3506088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2000" b="1" dirty="0" err="1" smtClean="0"/>
              <a:t>Calima</a:t>
            </a:r>
            <a:r>
              <a:rPr lang="en-GB" sz="2000" b="1" dirty="0"/>
              <a:t> </a:t>
            </a:r>
            <a:r>
              <a:rPr lang="en-GB" sz="2000" b="1" dirty="0" smtClean="0"/>
              <a:t>seen with MAGIC LIDAR</a:t>
            </a:r>
            <a:endParaRPr lang="en-GB" sz="2000" b="1" dirty="0"/>
          </a:p>
        </p:txBody>
      </p:sp>
    </p:spTree>
    <p:extLst>
      <p:ext uri="{BB962C8B-B14F-4D97-AF65-F5344CB8AC3E}">
        <p14:creationId xmlns:p14="http://schemas.microsoft.com/office/powerpoint/2010/main" val="31757186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Impact of </a:t>
            </a:r>
            <a:r>
              <a:rPr lang="en-GB" dirty="0" smtClean="0">
                <a:solidFill>
                  <a:srgbClr val="E40020"/>
                </a:solidFill>
                <a:latin typeface="Helvetica Neue"/>
                <a:cs typeface="Helvetica Neue"/>
              </a:rPr>
              <a:t>clouds </a:t>
            </a:r>
            <a:r>
              <a:rPr lang="en-GB" dirty="0" smtClean="0">
                <a:solidFill>
                  <a:srgbClr val="000000"/>
                </a:solidFill>
                <a:latin typeface="Helvetica Neue"/>
                <a:cs typeface="Helvetica Neue"/>
              </a:rPr>
              <a:t>on </a:t>
            </a:r>
            <a:r>
              <a:rPr lang="en-GB" dirty="0">
                <a:solidFill>
                  <a:srgbClr val="000000"/>
                </a:solidFill>
                <a:latin typeface="Helvetica Neue"/>
                <a:cs typeface="Helvetica Neue"/>
              </a:rPr>
              <a:t>IACT data</a:t>
            </a:r>
            <a:endParaRPr lang="en-US" dirty="0"/>
          </a:p>
        </p:txBody>
      </p:sp>
      <p:sp>
        <p:nvSpPr>
          <p:cNvPr id="9" name="CuadroTexto 8"/>
          <p:cNvSpPr txBox="1"/>
          <p:nvPr/>
        </p:nvSpPr>
        <p:spPr>
          <a:xfrm>
            <a:off x="3776995" y="1415379"/>
            <a:ext cx="539552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S</a:t>
            </a:r>
            <a:r>
              <a:rPr lang="en-GB" sz="2400" dirty="0" smtClean="0"/>
              <a:t>imulated “cloud” at 3 different altitudes:</a:t>
            </a:r>
          </a:p>
          <a:p>
            <a:pPr marL="342900" indent="-342900">
              <a:buFont typeface="Arial"/>
              <a:buChar char="•"/>
            </a:pPr>
            <a:r>
              <a:rPr lang="en-GB" sz="2400" b="1" dirty="0" smtClean="0">
                <a:solidFill>
                  <a:schemeClr val="accent6"/>
                </a:solidFill>
              </a:rPr>
              <a:t>6 km   (cumulus)</a:t>
            </a:r>
          </a:p>
          <a:p>
            <a:pPr marL="342900" indent="-342900">
              <a:buFont typeface="Arial"/>
              <a:buChar char="•"/>
            </a:pPr>
            <a:r>
              <a:rPr lang="en-GB" sz="2400" b="1" dirty="0" smtClean="0">
                <a:solidFill>
                  <a:srgbClr val="91008F"/>
                </a:solidFill>
              </a:rPr>
              <a:t>10 km (cirrus)</a:t>
            </a:r>
          </a:p>
          <a:p>
            <a:pPr marL="342900" indent="-342900">
              <a:buFont typeface="Arial"/>
              <a:buChar char="•"/>
            </a:pPr>
            <a:r>
              <a:rPr lang="en-GB" sz="2400" b="1" dirty="0" smtClean="0">
                <a:solidFill>
                  <a:schemeClr val="accent3">
                    <a:lumMod val="50000"/>
                  </a:schemeClr>
                </a:solidFill>
              </a:rPr>
              <a:t>14 km  (volcanic debris)</a:t>
            </a:r>
            <a:endParaRPr lang="en-GB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78" y="1321972"/>
            <a:ext cx="3723617" cy="258424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566" y="3906212"/>
            <a:ext cx="2978143" cy="2951788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1232" y="3036419"/>
            <a:ext cx="3740106" cy="3835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2287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00" y="1358610"/>
            <a:ext cx="8940800" cy="49657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Impact of </a:t>
            </a:r>
            <a:r>
              <a:rPr lang="en-GB" dirty="0">
                <a:solidFill>
                  <a:srgbClr val="E40020"/>
                </a:solidFill>
                <a:latin typeface="Helvetica Neue"/>
                <a:cs typeface="Helvetica Neue"/>
              </a:rPr>
              <a:t>aerosol </a:t>
            </a:r>
            <a:r>
              <a:rPr lang="en-GB" dirty="0" smtClean="0">
                <a:solidFill>
                  <a:srgbClr val="E40020"/>
                </a:solidFill>
                <a:latin typeface="Helvetica Neue"/>
                <a:cs typeface="Helvetica Neue"/>
              </a:rPr>
              <a:t>intrusions </a:t>
            </a:r>
            <a:r>
              <a:rPr lang="en-GB" dirty="0">
                <a:solidFill>
                  <a:srgbClr val="000000"/>
                </a:solidFill>
                <a:latin typeface="Helvetica Neue"/>
                <a:cs typeface="Helvetica Neue"/>
              </a:rPr>
              <a:t>on IACT data</a:t>
            </a:r>
            <a:endParaRPr lang="en-US" dirty="0"/>
          </a:p>
        </p:txBody>
      </p:sp>
      <p:sp>
        <p:nvSpPr>
          <p:cNvPr id="6" name="CuadroTexto 5"/>
          <p:cNvSpPr txBox="1"/>
          <p:nvPr/>
        </p:nvSpPr>
        <p:spPr>
          <a:xfrm>
            <a:off x="4526403" y="2584880"/>
            <a:ext cx="4849154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2000" b="1" dirty="0" smtClean="0"/>
              <a:t>Cloud (and </a:t>
            </a:r>
            <a:r>
              <a:rPr lang="en-GB" sz="2000" b="1" dirty="0" err="1" smtClean="0"/>
              <a:t>calima</a:t>
            </a:r>
            <a:r>
              <a:rPr lang="en-GB" sz="2000" b="1" dirty="0" smtClean="0"/>
              <a:t>!) seen with MAGIC LIDAR</a:t>
            </a:r>
            <a:endParaRPr lang="en-GB" sz="2000" b="1" dirty="0"/>
          </a:p>
        </p:txBody>
      </p:sp>
    </p:spTree>
    <p:extLst>
      <p:ext uri="{BB962C8B-B14F-4D97-AF65-F5344CB8AC3E}">
        <p14:creationId xmlns:p14="http://schemas.microsoft.com/office/powerpoint/2010/main" val="11834882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Impact of </a:t>
            </a:r>
            <a:r>
              <a:rPr lang="en-GB" dirty="0" smtClean="0">
                <a:solidFill>
                  <a:srgbClr val="E40020"/>
                </a:solidFill>
                <a:latin typeface="Helvetica Neue"/>
                <a:cs typeface="Helvetica Neue"/>
              </a:rPr>
              <a:t>aerosols (</a:t>
            </a:r>
            <a:r>
              <a:rPr lang="en-GB" dirty="0" err="1" smtClean="0">
                <a:solidFill>
                  <a:srgbClr val="E40020"/>
                </a:solidFill>
                <a:latin typeface="Helvetica Neue"/>
                <a:cs typeface="Helvetica Neue"/>
              </a:rPr>
              <a:t>calima</a:t>
            </a:r>
            <a:r>
              <a:rPr lang="en-GB" dirty="0" smtClean="0">
                <a:solidFill>
                  <a:srgbClr val="E40020"/>
                </a:solidFill>
                <a:latin typeface="Helvetica Neue"/>
                <a:cs typeface="Helvetica Neue"/>
              </a:rPr>
              <a:t> and clouds) </a:t>
            </a:r>
            <a:r>
              <a:rPr lang="en-GB" dirty="0" smtClean="0">
                <a:solidFill>
                  <a:srgbClr val="000000"/>
                </a:solidFill>
                <a:latin typeface="Helvetica Neue"/>
                <a:cs typeface="Helvetica Neue"/>
              </a:rPr>
              <a:t>on </a:t>
            </a:r>
            <a:r>
              <a:rPr lang="en-GB" dirty="0">
                <a:solidFill>
                  <a:srgbClr val="000000"/>
                </a:solidFill>
                <a:latin typeface="Helvetica Neue"/>
                <a:cs typeface="Helvetica Neue"/>
              </a:rPr>
              <a:t>IACT </a:t>
            </a:r>
            <a:r>
              <a:rPr lang="en-GB" dirty="0" smtClean="0">
                <a:solidFill>
                  <a:srgbClr val="000000"/>
                </a:solidFill>
                <a:latin typeface="Helvetica Neue"/>
                <a:cs typeface="Helvetica Neue"/>
              </a:rPr>
              <a:t>energy threshold</a:t>
            </a:r>
            <a:endParaRPr lang="en-U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5100" y="1415379"/>
            <a:ext cx="6261100" cy="4457700"/>
          </a:xfrm>
          <a:prstGeom prst="rect">
            <a:avLst/>
          </a:prstGeom>
        </p:spPr>
      </p:pic>
      <p:grpSp>
        <p:nvGrpSpPr>
          <p:cNvPr id="16" name="Agrupar 15"/>
          <p:cNvGrpSpPr/>
          <p:nvPr/>
        </p:nvGrpSpPr>
        <p:grpSpPr>
          <a:xfrm>
            <a:off x="5509370" y="4039481"/>
            <a:ext cx="1827446" cy="1296958"/>
            <a:chOff x="5509370" y="4039481"/>
            <a:chExt cx="1827446" cy="1296958"/>
          </a:xfrm>
        </p:grpSpPr>
        <p:sp>
          <p:nvSpPr>
            <p:cNvPr id="7" name="Anillo 6"/>
            <p:cNvSpPr/>
            <p:nvPr/>
          </p:nvSpPr>
          <p:spPr>
            <a:xfrm>
              <a:off x="5509370" y="4039481"/>
              <a:ext cx="458382" cy="401021"/>
            </a:xfrm>
            <a:prstGeom prst="donut">
              <a:avLst>
                <a:gd name="adj" fmla="val 4112"/>
              </a:avLst>
            </a:prstGeom>
            <a:solidFill>
              <a:schemeClr val="accent1"/>
            </a:solidFill>
            <a:ln>
              <a:solidFill>
                <a:srgbClr val="91008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0" name="Anillo 9"/>
            <p:cNvSpPr/>
            <p:nvPr/>
          </p:nvSpPr>
          <p:spPr>
            <a:xfrm>
              <a:off x="5526650" y="4367511"/>
              <a:ext cx="458382" cy="401021"/>
            </a:xfrm>
            <a:prstGeom prst="donut">
              <a:avLst>
                <a:gd name="adj" fmla="val 4112"/>
              </a:avLst>
            </a:prstGeom>
            <a:solidFill>
              <a:schemeClr val="accent3">
                <a:lumMod val="5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cxnSp>
          <p:nvCxnSpPr>
            <p:cNvPr id="11" name="Conector recto de flecha 10"/>
            <p:cNvCxnSpPr/>
            <p:nvPr/>
          </p:nvCxnSpPr>
          <p:spPr>
            <a:xfrm flipH="1">
              <a:off x="6102864" y="4232763"/>
              <a:ext cx="1233952" cy="0"/>
            </a:xfrm>
            <a:prstGeom prst="straightConnector1">
              <a:avLst/>
            </a:prstGeom>
            <a:ln w="57150">
              <a:solidFill>
                <a:srgbClr val="91008F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ector recto de flecha 11"/>
            <p:cNvCxnSpPr/>
            <p:nvPr/>
          </p:nvCxnSpPr>
          <p:spPr>
            <a:xfrm flipH="1" flipV="1">
              <a:off x="6008288" y="4725703"/>
              <a:ext cx="1328528" cy="610736"/>
            </a:xfrm>
            <a:prstGeom prst="straightConnector1">
              <a:avLst/>
            </a:prstGeom>
            <a:ln w="57150">
              <a:solidFill>
                <a:schemeClr val="accent3">
                  <a:lumMod val="50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CuadroTexto 17"/>
          <p:cNvSpPr txBox="1"/>
          <p:nvPr/>
        </p:nvSpPr>
        <p:spPr>
          <a:xfrm>
            <a:off x="7466496" y="4030113"/>
            <a:ext cx="16732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smtClean="0">
                <a:solidFill>
                  <a:srgbClr val="91008F"/>
                </a:solidFill>
              </a:rPr>
              <a:t>Cirrus (10 km)</a:t>
            </a:r>
            <a:endParaRPr lang="en-GB" sz="2000" b="1" dirty="0">
              <a:solidFill>
                <a:srgbClr val="91008F"/>
              </a:solidFill>
            </a:endParaRPr>
          </a:p>
        </p:txBody>
      </p:sp>
      <p:sp>
        <p:nvSpPr>
          <p:cNvPr id="19" name="CuadroTexto 18"/>
          <p:cNvSpPr txBox="1"/>
          <p:nvPr/>
        </p:nvSpPr>
        <p:spPr>
          <a:xfrm>
            <a:off x="7412448" y="5136384"/>
            <a:ext cx="18004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smtClean="0">
                <a:solidFill>
                  <a:schemeClr val="accent3">
                    <a:lumMod val="50000"/>
                  </a:schemeClr>
                </a:solidFill>
              </a:rPr>
              <a:t>Volcanic debris</a:t>
            </a:r>
          </a:p>
          <a:p>
            <a:r>
              <a:rPr lang="en-GB" sz="2000" b="1" dirty="0" smtClean="0">
                <a:solidFill>
                  <a:schemeClr val="accent3">
                    <a:lumMod val="50000"/>
                  </a:schemeClr>
                </a:solidFill>
              </a:rPr>
              <a:t>(14 km)</a:t>
            </a:r>
            <a:endParaRPr lang="en-GB" sz="2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0" name="Rectángulo redondeado 19"/>
          <p:cNvSpPr/>
          <p:nvPr/>
        </p:nvSpPr>
        <p:spPr>
          <a:xfrm>
            <a:off x="5472204" y="2040006"/>
            <a:ext cx="1634908" cy="486359"/>
          </a:xfrm>
          <a:prstGeom prst="roundRect">
            <a:avLst/>
          </a:prstGeom>
          <a:noFill/>
          <a:ln w="57150"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56338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9763" y="1308359"/>
            <a:ext cx="6438849" cy="494675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Impact of </a:t>
            </a:r>
            <a:r>
              <a:rPr lang="en-GB" dirty="0" smtClean="0">
                <a:solidFill>
                  <a:srgbClr val="E40020"/>
                </a:solidFill>
                <a:latin typeface="Helvetica Neue"/>
                <a:cs typeface="Helvetica Neue"/>
              </a:rPr>
              <a:t>aerosols (</a:t>
            </a:r>
            <a:r>
              <a:rPr lang="en-GB" dirty="0" err="1" smtClean="0">
                <a:solidFill>
                  <a:srgbClr val="E40020"/>
                </a:solidFill>
                <a:latin typeface="Helvetica Neue"/>
                <a:cs typeface="Helvetica Neue"/>
              </a:rPr>
              <a:t>calima</a:t>
            </a:r>
            <a:r>
              <a:rPr lang="en-GB" dirty="0" smtClean="0">
                <a:solidFill>
                  <a:srgbClr val="E40020"/>
                </a:solidFill>
                <a:latin typeface="Helvetica Neue"/>
                <a:cs typeface="Helvetica Neue"/>
              </a:rPr>
              <a:t> and clouds) </a:t>
            </a:r>
            <a:r>
              <a:rPr lang="en-GB" dirty="0" smtClean="0">
                <a:solidFill>
                  <a:srgbClr val="000000"/>
                </a:solidFill>
                <a:latin typeface="Helvetica Neue"/>
                <a:cs typeface="Helvetica Neue"/>
              </a:rPr>
              <a:t>on </a:t>
            </a:r>
            <a:r>
              <a:rPr lang="en-GB" dirty="0">
                <a:solidFill>
                  <a:srgbClr val="000000"/>
                </a:solidFill>
                <a:latin typeface="Helvetica Neue"/>
                <a:cs typeface="Helvetica Neue"/>
              </a:rPr>
              <a:t>IACT </a:t>
            </a:r>
            <a:r>
              <a:rPr lang="en-GB" dirty="0" smtClean="0">
                <a:solidFill>
                  <a:srgbClr val="000000"/>
                </a:solidFill>
                <a:latin typeface="Helvetica Neue"/>
                <a:cs typeface="Helvetica Neue"/>
              </a:rPr>
              <a:t>on energy scale</a:t>
            </a:r>
            <a:endParaRPr lang="en-US" dirty="0"/>
          </a:p>
        </p:txBody>
      </p:sp>
      <p:sp>
        <p:nvSpPr>
          <p:cNvPr id="7" name="Anillo 6"/>
          <p:cNvSpPr/>
          <p:nvPr/>
        </p:nvSpPr>
        <p:spPr>
          <a:xfrm>
            <a:off x="5773503" y="4685875"/>
            <a:ext cx="458382" cy="401021"/>
          </a:xfrm>
          <a:prstGeom prst="donut">
            <a:avLst>
              <a:gd name="adj" fmla="val 4112"/>
            </a:avLst>
          </a:prstGeom>
          <a:solidFill>
            <a:schemeClr val="accent1"/>
          </a:solidFill>
          <a:ln>
            <a:solidFill>
              <a:srgbClr val="91008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0" name="Anillo 9"/>
          <p:cNvSpPr/>
          <p:nvPr/>
        </p:nvSpPr>
        <p:spPr>
          <a:xfrm>
            <a:off x="5763759" y="5000395"/>
            <a:ext cx="458382" cy="401021"/>
          </a:xfrm>
          <a:prstGeom prst="donut">
            <a:avLst>
              <a:gd name="adj" fmla="val 4112"/>
            </a:avLst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cxnSp>
        <p:nvCxnSpPr>
          <p:cNvPr id="11" name="Conector recto de flecha 10"/>
          <p:cNvCxnSpPr/>
          <p:nvPr/>
        </p:nvCxnSpPr>
        <p:spPr>
          <a:xfrm>
            <a:off x="4083202" y="4904640"/>
            <a:ext cx="1558567" cy="0"/>
          </a:xfrm>
          <a:prstGeom prst="straightConnector1">
            <a:avLst/>
          </a:prstGeom>
          <a:ln w="57150">
            <a:solidFill>
              <a:srgbClr val="91008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de flecha 11"/>
          <p:cNvCxnSpPr/>
          <p:nvPr/>
        </p:nvCxnSpPr>
        <p:spPr>
          <a:xfrm flipV="1">
            <a:off x="4069690" y="5240092"/>
            <a:ext cx="1558567" cy="25529"/>
          </a:xfrm>
          <a:prstGeom prst="straightConnector1">
            <a:avLst/>
          </a:prstGeom>
          <a:ln w="57150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CuadroTexto 17"/>
          <p:cNvSpPr txBox="1"/>
          <p:nvPr/>
        </p:nvSpPr>
        <p:spPr>
          <a:xfrm>
            <a:off x="2396486" y="4650545"/>
            <a:ext cx="16732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smtClean="0">
                <a:solidFill>
                  <a:srgbClr val="91008F"/>
                </a:solidFill>
              </a:rPr>
              <a:t>Cirrus (10 km)</a:t>
            </a:r>
            <a:endParaRPr lang="en-GB" sz="2000" b="1" dirty="0">
              <a:solidFill>
                <a:srgbClr val="91008F"/>
              </a:solidFill>
            </a:endParaRPr>
          </a:p>
        </p:txBody>
      </p:sp>
      <p:sp>
        <p:nvSpPr>
          <p:cNvPr id="19" name="CuadroTexto 18"/>
          <p:cNvSpPr txBox="1"/>
          <p:nvPr/>
        </p:nvSpPr>
        <p:spPr>
          <a:xfrm>
            <a:off x="2342438" y="4933370"/>
            <a:ext cx="18004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smtClean="0">
                <a:solidFill>
                  <a:schemeClr val="accent3">
                    <a:lumMod val="50000"/>
                  </a:schemeClr>
                </a:solidFill>
              </a:rPr>
              <a:t>Volcanic debris</a:t>
            </a:r>
          </a:p>
          <a:p>
            <a:r>
              <a:rPr lang="en-GB" sz="2000" b="1" dirty="0" smtClean="0">
                <a:solidFill>
                  <a:schemeClr val="accent3">
                    <a:lumMod val="50000"/>
                  </a:schemeClr>
                </a:solidFill>
              </a:rPr>
              <a:t>(14 km)</a:t>
            </a:r>
            <a:endParaRPr lang="en-GB" sz="2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4" name="Rectángulo redondeado 13"/>
          <p:cNvSpPr/>
          <p:nvPr/>
        </p:nvSpPr>
        <p:spPr>
          <a:xfrm>
            <a:off x="5782980" y="2107556"/>
            <a:ext cx="1634908" cy="486359"/>
          </a:xfrm>
          <a:prstGeom prst="roundRect">
            <a:avLst/>
          </a:prstGeom>
          <a:noFill/>
          <a:ln w="57150"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79036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4081" y="1529930"/>
            <a:ext cx="5982943" cy="45931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Impact of </a:t>
            </a:r>
            <a:r>
              <a:rPr lang="en-GB" dirty="0" smtClean="0">
                <a:solidFill>
                  <a:srgbClr val="E40020"/>
                </a:solidFill>
                <a:latin typeface="Helvetica Neue"/>
                <a:cs typeface="Helvetica Neue"/>
              </a:rPr>
              <a:t>aerosols (</a:t>
            </a:r>
            <a:r>
              <a:rPr lang="en-GB" dirty="0" err="1" smtClean="0">
                <a:solidFill>
                  <a:srgbClr val="E40020"/>
                </a:solidFill>
                <a:latin typeface="Helvetica Neue"/>
                <a:cs typeface="Helvetica Neue"/>
              </a:rPr>
              <a:t>calima</a:t>
            </a:r>
            <a:r>
              <a:rPr lang="en-GB" dirty="0" smtClean="0">
                <a:solidFill>
                  <a:srgbClr val="E40020"/>
                </a:solidFill>
                <a:latin typeface="Helvetica Neue"/>
                <a:cs typeface="Helvetica Neue"/>
              </a:rPr>
              <a:t> and clouds) </a:t>
            </a:r>
            <a:r>
              <a:rPr lang="en-GB" dirty="0">
                <a:solidFill>
                  <a:srgbClr val="000000"/>
                </a:solidFill>
                <a:latin typeface="Helvetica Neue"/>
                <a:cs typeface="Helvetica Neue"/>
              </a:rPr>
              <a:t>on IACT </a:t>
            </a:r>
            <a:r>
              <a:rPr lang="en-GB" dirty="0" smtClean="0">
                <a:solidFill>
                  <a:srgbClr val="000000"/>
                </a:solidFill>
                <a:latin typeface="Helvetica Neue"/>
                <a:cs typeface="Helvetica Neue"/>
              </a:rPr>
              <a:t>reconstructed spectral index</a:t>
            </a:r>
            <a:endParaRPr lang="en-US" dirty="0"/>
          </a:p>
        </p:txBody>
      </p:sp>
      <p:sp>
        <p:nvSpPr>
          <p:cNvPr id="10" name="Anillo 9"/>
          <p:cNvSpPr/>
          <p:nvPr/>
        </p:nvSpPr>
        <p:spPr>
          <a:xfrm>
            <a:off x="4736874" y="4886385"/>
            <a:ext cx="458382" cy="401021"/>
          </a:xfrm>
          <a:prstGeom prst="donut">
            <a:avLst>
              <a:gd name="adj" fmla="val 4112"/>
            </a:avLst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4" name="Rectángulo redondeado 13"/>
          <p:cNvSpPr/>
          <p:nvPr/>
        </p:nvSpPr>
        <p:spPr>
          <a:xfrm>
            <a:off x="5782980" y="2107556"/>
            <a:ext cx="1634908" cy="486359"/>
          </a:xfrm>
          <a:prstGeom prst="roundRect">
            <a:avLst/>
          </a:prstGeom>
          <a:noFill/>
          <a:ln w="57150"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74748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9675" y="1425900"/>
            <a:ext cx="6530586" cy="4963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Impact of </a:t>
            </a:r>
            <a:r>
              <a:rPr lang="en-GB" dirty="0" smtClean="0">
                <a:solidFill>
                  <a:srgbClr val="E40020"/>
                </a:solidFill>
                <a:latin typeface="Helvetica Neue"/>
                <a:cs typeface="Helvetica Neue"/>
              </a:rPr>
              <a:t>aerosols (</a:t>
            </a:r>
            <a:r>
              <a:rPr lang="en-GB" dirty="0" err="1" smtClean="0">
                <a:solidFill>
                  <a:srgbClr val="E40020"/>
                </a:solidFill>
                <a:latin typeface="Helvetica Neue"/>
                <a:cs typeface="Helvetica Neue"/>
              </a:rPr>
              <a:t>calima</a:t>
            </a:r>
            <a:r>
              <a:rPr lang="en-GB" dirty="0" smtClean="0">
                <a:solidFill>
                  <a:srgbClr val="E40020"/>
                </a:solidFill>
                <a:latin typeface="Helvetica Neue"/>
                <a:cs typeface="Helvetica Neue"/>
              </a:rPr>
              <a:t> and clouds) </a:t>
            </a:r>
            <a:r>
              <a:rPr lang="en-GB" dirty="0">
                <a:solidFill>
                  <a:srgbClr val="000000"/>
                </a:solidFill>
                <a:latin typeface="Helvetica Neue"/>
                <a:cs typeface="Helvetica Neue"/>
              </a:rPr>
              <a:t>on IACT </a:t>
            </a:r>
            <a:r>
              <a:rPr lang="en-GB" dirty="0" smtClean="0">
                <a:solidFill>
                  <a:srgbClr val="000000"/>
                </a:solidFill>
                <a:latin typeface="Helvetica Neue"/>
                <a:cs typeface="Helvetica Neue"/>
              </a:rPr>
              <a:t>reconstructed flux</a:t>
            </a:r>
            <a:endParaRPr lang="en-US" dirty="0"/>
          </a:p>
        </p:txBody>
      </p:sp>
      <p:sp>
        <p:nvSpPr>
          <p:cNvPr id="10" name="Anillo 9"/>
          <p:cNvSpPr/>
          <p:nvPr/>
        </p:nvSpPr>
        <p:spPr>
          <a:xfrm>
            <a:off x="5405161" y="2603200"/>
            <a:ext cx="458382" cy="401021"/>
          </a:xfrm>
          <a:prstGeom prst="donut">
            <a:avLst>
              <a:gd name="adj" fmla="val 4112"/>
            </a:avLst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4" name="Rectángulo redondeado 13"/>
          <p:cNvSpPr/>
          <p:nvPr/>
        </p:nvSpPr>
        <p:spPr>
          <a:xfrm>
            <a:off x="5661376" y="3904382"/>
            <a:ext cx="1634908" cy="486359"/>
          </a:xfrm>
          <a:prstGeom prst="roundRect">
            <a:avLst/>
          </a:prstGeom>
          <a:noFill/>
          <a:ln w="57150"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41330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Molecular profile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1144" y="2228982"/>
            <a:ext cx="7632072" cy="399423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b="1" dirty="0">
              <a:solidFill>
                <a:srgbClr val="800000"/>
              </a:solidFill>
              <a:latin typeface="Helvetica Neue" charset="0"/>
            </a:endParaRPr>
          </a:p>
          <a:p>
            <a:pPr lvl="1"/>
            <a:r>
              <a:rPr lang="en-US" sz="2000" dirty="0" err="1">
                <a:solidFill>
                  <a:srgbClr val="E40020"/>
                </a:solidFill>
                <a:latin typeface="Helvetica Neue" charset="0"/>
              </a:rPr>
              <a:t>E</a:t>
            </a:r>
            <a:r>
              <a:rPr lang="en-US" sz="2000" baseline="-25000" dirty="0" err="1">
                <a:solidFill>
                  <a:srgbClr val="E40020"/>
                </a:solidFill>
                <a:latin typeface="Helvetica Neue" charset="0"/>
              </a:rPr>
              <a:t>rec</a:t>
            </a:r>
            <a:r>
              <a:rPr lang="en-US" sz="2000" baseline="-25000" dirty="0">
                <a:latin typeface="Helvetica Neue" charset="0"/>
              </a:rPr>
              <a:t> </a:t>
            </a:r>
            <a:r>
              <a:rPr lang="en-US" sz="2000" dirty="0">
                <a:latin typeface="Helvetica Neue" charset="0"/>
              </a:rPr>
              <a:t>scales directly with </a:t>
            </a:r>
            <a:r>
              <a:rPr lang="en-US" sz="2000" dirty="0">
                <a:solidFill>
                  <a:srgbClr val="E40020"/>
                </a:solidFill>
                <a:latin typeface="Helvetica Neue" charset="0"/>
              </a:rPr>
              <a:t>optical transmission</a:t>
            </a:r>
            <a:r>
              <a:rPr lang="en-US" sz="2000" dirty="0">
                <a:latin typeface="Helvetica Neue" charset="0"/>
              </a:rPr>
              <a:t>, i.e. integrated density from emission point to </a:t>
            </a:r>
            <a:r>
              <a:rPr lang="en-US" sz="2000" dirty="0" smtClean="0">
                <a:latin typeface="Helvetica Neue" charset="0"/>
              </a:rPr>
              <a:t>ground</a:t>
            </a:r>
          </a:p>
          <a:p>
            <a:pPr marL="457200" lvl="1" indent="0">
              <a:buNone/>
            </a:pPr>
            <a:endParaRPr lang="en-US" sz="2000" dirty="0">
              <a:latin typeface="Helvetica Neue" charset="0"/>
            </a:endParaRPr>
          </a:p>
          <a:p>
            <a:pPr lvl="1"/>
            <a:r>
              <a:rPr lang="en-US" sz="2000" dirty="0" err="1" smtClean="0">
                <a:solidFill>
                  <a:srgbClr val="E40020"/>
                </a:solidFill>
                <a:latin typeface="Helvetica Neue" charset="0"/>
              </a:rPr>
              <a:t>E</a:t>
            </a:r>
            <a:r>
              <a:rPr lang="en-US" sz="2000" baseline="-25000" dirty="0" err="1" smtClean="0">
                <a:solidFill>
                  <a:srgbClr val="E40020"/>
                </a:solidFill>
                <a:latin typeface="Helvetica Neue" charset="0"/>
              </a:rPr>
              <a:t>rec</a:t>
            </a:r>
            <a:r>
              <a:rPr lang="en-US" sz="2000" dirty="0" smtClean="0">
                <a:solidFill>
                  <a:srgbClr val="00204E"/>
                </a:solidFill>
                <a:latin typeface="Helvetica Neue" charset="0"/>
              </a:rPr>
              <a:t> scales approximately with  </a:t>
            </a:r>
            <a:r>
              <a:rPr lang="en-US" sz="2000" b="1" dirty="0" err="1" smtClean="0">
                <a:solidFill>
                  <a:srgbClr val="E40020"/>
                </a:solidFill>
              </a:rPr>
              <a:t>ρ</a:t>
            </a:r>
            <a:r>
              <a:rPr lang="en-US" sz="2000" b="1" baseline="-25000" dirty="0" err="1" smtClean="0">
                <a:solidFill>
                  <a:srgbClr val="E40020"/>
                </a:solidFill>
              </a:rPr>
              <a:t>c</a:t>
            </a:r>
            <a:r>
              <a:rPr lang="en-US" sz="2000" b="1" baseline="-25000" dirty="0" smtClean="0">
                <a:solidFill>
                  <a:srgbClr val="E40020"/>
                </a:solidFill>
              </a:rPr>
              <a:t> </a:t>
            </a:r>
            <a:r>
              <a:rPr lang="en-US" sz="2000" b="1" dirty="0" smtClean="0">
                <a:solidFill>
                  <a:srgbClr val="E40020"/>
                </a:solidFill>
              </a:rPr>
              <a:t> </a:t>
            </a:r>
            <a:r>
              <a:rPr lang="en-US" sz="2000" b="1" dirty="0">
                <a:solidFill>
                  <a:srgbClr val="E40020"/>
                </a:solidFill>
              </a:rPr>
              <a:t>≈  (</a:t>
            </a:r>
            <a:r>
              <a:rPr lang="en-US" sz="2000" b="1" dirty="0" err="1">
                <a:solidFill>
                  <a:srgbClr val="E40020"/>
                </a:solidFill>
              </a:rPr>
              <a:t>h</a:t>
            </a:r>
            <a:r>
              <a:rPr lang="en-US" sz="2000" b="1" baseline="-25000" dirty="0" err="1">
                <a:solidFill>
                  <a:srgbClr val="E40020"/>
                </a:solidFill>
              </a:rPr>
              <a:t>med</a:t>
            </a:r>
            <a:r>
              <a:rPr lang="en-US" sz="2000" b="1" dirty="0">
                <a:solidFill>
                  <a:srgbClr val="E40020"/>
                </a:solidFill>
              </a:rPr>
              <a:t> – h</a:t>
            </a:r>
            <a:r>
              <a:rPr lang="en-US" sz="2000" b="1" baseline="-25000" dirty="0">
                <a:solidFill>
                  <a:srgbClr val="E40020"/>
                </a:solidFill>
              </a:rPr>
              <a:t>obs</a:t>
            </a:r>
            <a:r>
              <a:rPr lang="en-US" sz="2000" b="1" dirty="0">
                <a:solidFill>
                  <a:srgbClr val="E40020"/>
                </a:solidFill>
              </a:rPr>
              <a:t> ) </a:t>
            </a:r>
            <a:r>
              <a:rPr lang="en-US" sz="2000" b="1" baseline="30000" dirty="0">
                <a:solidFill>
                  <a:srgbClr val="E40020"/>
                </a:solidFill>
              </a:rPr>
              <a:t>-2  </a:t>
            </a:r>
            <a:endParaRPr lang="en-US" sz="2000" b="1" baseline="30000" dirty="0" smtClean="0">
              <a:solidFill>
                <a:srgbClr val="E40020"/>
              </a:solidFill>
            </a:endParaRPr>
          </a:p>
          <a:p>
            <a:pPr marL="457200" lvl="1" indent="0">
              <a:buNone/>
            </a:pPr>
            <a:r>
              <a:rPr lang="en-US" sz="2000" b="1" baseline="30000" dirty="0">
                <a:solidFill>
                  <a:srgbClr val="E40020"/>
                </a:solidFill>
              </a:rPr>
              <a:t>	</a:t>
            </a:r>
            <a:r>
              <a:rPr lang="en-US" sz="2000" dirty="0" smtClean="0"/>
              <a:t>because of the modulation of the </a:t>
            </a:r>
            <a:r>
              <a:rPr lang="en-US" sz="2000" dirty="0" smtClean="0">
                <a:solidFill>
                  <a:srgbClr val="E40020"/>
                </a:solidFill>
              </a:rPr>
              <a:t>Cherenkov angle </a:t>
            </a:r>
            <a:r>
              <a:rPr lang="en-US" sz="2000" dirty="0" smtClean="0">
                <a:solidFill>
                  <a:srgbClr val="00204E"/>
                </a:solidFill>
              </a:rPr>
              <a:t>and</a:t>
            </a:r>
            <a:r>
              <a:rPr lang="en-US" sz="2000" dirty="0" smtClean="0">
                <a:solidFill>
                  <a:srgbClr val="E40020"/>
                </a:solidFill>
              </a:rPr>
              <a:t>    </a:t>
            </a:r>
          </a:p>
          <a:p>
            <a:pPr marL="457200" lvl="1" indent="0">
              <a:buNone/>
            </a:pPr>
            <a:r>
              <a:rPr lang="en-US" sz="2000" dirty="0">
                <a:solidFill>
                  <a:srgbClr val="E40020"/>
                </a:solidFill>
              </a:rPr>
              <a:t> </a:t>
            </a:r>
            <a:r>
              <a:rPr lang="en-US" sz="2000" dirty="0" smtClean="0">
                <a:solidFill>
                  <a:srgbClr val="E40020"/>
                </a:solidFill>
              </a:rPr>
              <a:t>     median shower height.</a:t>
            </a:r>
            <a:endParaRPr lang="en-US" sz="2000" b="1" baseline="30000" dirty="0" smtClean="0">
              <a:solidFill>
                <a:srgbClr val="E40020"/>
              </a:solidFill>
            </a:endParaRPr>
          </a:p>
          <a:p>
            <a:pPr marL="914400" lvl="2" indent="0">
              <a:buNone/>
            </a:pPr>
            <a:r>
              <a:rPr lang="en-US" sz="1600" dirty="0" err="1" smtClean="0">
                <a:solidFill>
                  <a:srgbClr val="3366FF"/>
                </a:solidFill>
              </a:rPr>
              <a:t>Bernlöhr</a:t>
            </a:r>
            <a:r>
              <a:rPr lang="en-US" sz="1600" dirty="0">
                <a:solidFill>
                  <a:srgbClr val="3366FF"/>
                </a:solidFill>
              </a:rPr>
              <a:t>, </a:t>
            </a:r>
            <a:r>
              <a:rPr lang="en-US" sz="1600" dirty="0" err="1">
                <a:solidFill>
                  <a:srgbClr val="3366FF"/>
                </a:solidFill>
              </a:rPr>
              <a:t>Astrop</a:t>
            </a:r>
            <a:r>
              <a:rPr lang="en-US" sz="1600" dirty="0">
                <a:solidFill>
                  <a:srgbClr val="3366FF"/>
                </a:solidFill>
              </a:rPr>
              <a:t>. Phys. 12  (2000), </a:t>
            </a:r>
            <a:r>
              <a:rPr lang="en-US" sz="1600" dirty="0" smtClean="0">
                <a:solidFill>
                  <a:srgbClr val="3366FF"/>
                </a:solidFill>
              </a:rPr>
              <a:t>255</a:t>
            </a:r>
          </a:p>
          <a:p>
            <a:pPr marL="914400" lvl="2" indent="0">
              <a:buNone/>
            </a:pPr>
            <a:endParaRPr lang="en-US" sz="1600" dirty="0" smtClean="0">
              <a:solidFill>
                <a:srgbClr val="3366FF"/>
              </a:solidFill>
            </a:endParaRPr>
          </a:p>
          <a:p>
            <a:pPr lvl="1"/>
            <a:r>
              <a:rPr lang="en-US" sz="2000" dirty="0" err="1">
                <a:solidFill>
                  <a:srgbClr val="E40020"/>
                </a:solidFill>
                <a:latin typeface="Helvetica Neue" charset="0"/>
              </a:rPr>
              <a:t>A</a:t>
            </a:r>
            <a:r>
              <a:rPr lang="en-US" sz="2000" baseline="-25000" dirty="0" err="1">
                <a:solidFill>
                  <a:srgbClr val="E40020"/>
                </a:solidFill>
                <a:latin typeface="Helvetica Neue" charset="0"/>
              </a:rPr>
              <a:t>eff</a:t>
            </a:r>
            <a:r>
              <a:rPr lang="en-US" sz="2000" dirty="0">
                <a:solidFill>
                  <a:srgbClr val="E40020"/>
                </a:solidFill>
                <a:latin typeface="Helvetica Neue" charset="0"/>
              </a:rPr>
              <a:t> </a:t>
            </a:r>
            <a:r>
              <a:rPr lang="en-US" sz="2000" dirty="0">
                <a:latin typeface="Helvetica Neue" charset="0"/>
              </a:rPr>
              <a:t>more complicated, needs simulations</a:t>
            </a:r>
          </a:p>
          <a:p>
            <a:pPr marL="457200" lvl="1" indent="0">
              <a:buNone/>
            </a:pPr>
            <a:endParaRPr lang="en-US" sz="2000" dirty="0">
              <a:latin typeface="Fira sans"/>
              <a:cs typeface="Fira sans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41144" y="1354002"/>
            <a:ext cx="82900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000000"/>
                </a:solidFill>
                <a:latin typeface="Helvetica Neue" charset="0"/>
              </a:rPr>
              <a:t>Has effects on size of Cherenkov light pool (via shower altitude and Cherenkov angle) and transmission of Cherenkov light</a:t>
            </a:r>
            <a:endParaRPr lang="en-US" sz="2000" b="1" dirty="0">
              <a:latin typeface="Fira sans"/>
              <a:cs typeface="Fira sans"/>
            </a:endParaRPr>
          </a:p>
        </p:txBody>
      </p:sp>
    </p:spTree>
    <p:extLst>
      <p:ext uri="{BB962C8B-B14F-4D97-AF65-F5344CB8AC3E}">
        <p14:creationId xmlns:p14="http://schemas.microsoft.com/office/powerpoint/2010/main" val="1267041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1379" y="2954120"/>
            <a:ext cx="6916951" cy="824083"/>
          </a:xfrm>
        </p:spPr>
        <p:txBody>
          <a:bodyPr/>
          <a:lstStyle/>
          <a:p>
            <a:r>
              <a:rPr lang="en-US" dirty="0" smtClean="0"/>
              <a:t>12 years of MAGIC weather station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31191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Wind measurements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1144" y="4660941"/>
            <a:ext cx="7632072" cy="1832474"/>
          </a:xfrm>
        </p:spPr>
        <p:txBody>
          <a:bodyPr>
            <a:normAutofit/>
          </a:bodyPr>
          <a:lstStyle/>
          <a:p>
            <a:pPr marL="571500" indent="-571500"/>
            <a:r>
              <a:rPr lang="en-GB" dirty="0">
                <a:solidFill>
                  <a:srgbClr val="000000"/>
                </a:solidFill>
              </a:rPr>
              <a:t>Large data base of weather data from the roof of the MAGIC control house. </a:t>
            </a:r>
          </a:p>
          <a:p>
            <a:pPr marL="571500" indent="-571500"/>
            <a:r>
              <a:rPr lang="en-GB" dirty="0" smtClean="0">
                <a:solidFill>
                  <a:srgbClr val="000000"/>
                </a:solidFill>
              </a:rPr>
              <a:t>Still need to </a:t>
            </a:r>
            <a:r>
              <a:rPr lang="en-GB" dirty="0">
                <a:solidFill>
                  <a:srgbClr val="000000"/>
                </a:solidFill>
              </a:rPr>
              <a:t>study the wind at different </a:t>
            </a:r>
            <a:r>
              <a:rPr lang="en-GB" dirty="0" smtClean="0">
                <a:solidFill>
                  <a:srgbClr val="000000"/>
                </a:solidFill>
              </a:rPr>
              <a:t>altitudes (and possibly different points </a:t>
            </a:r>
            <a:r>
              <a:rPr lang="en-GB" dirty="0">
                <a:solidFill>
                  <a:srgbClr val="000000"/>
                </a:solidFill>
              </a:rPr>
              <a:t>across the CTA </a:t>
            </a:r>
            <a:r>
              <a:rPr lang="en-GB" dirty="0" smtClean="0">
                <a:solidFill>
                  <a:srgbClr val="000000"/>
                </a:solidFill>
              </a:rPr>
              <a:t>area).</a:t>
            </a:r>
            <a:endParaRPr lang="en-GB" dirty="0">
              <a:solidFill>
                <a:srgbClr val="000000"/>
              </a:solidFill>
            </a:endParaRPr>
          </a:p>
          <a:p>
            <a:pPr marL="571500" indent="-571500"/>
            <a:endParaRPr lang="en-GB" b="1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b="1" dirty="0">
              <a:solidFill>
                <a:srgbClr val="800000"/>
              </a:solidFill>
              <a:latin typeface="Helvetica Neue" charset="0"/>
            </a:endParaRPr>
          </a:p>
          <a:p>
            <a:pPr marL="457200" lvl="1" indent="0">
              <a:buNone/>
            </a:pPr>
            <a:endParaRPr lang="en-US" sz="2000" dirty="0">
              <a:latin typeface="Fira sans"/>
              <a:cs typeface="Fira sans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8" name="Imagen 17" descr="WindSpeed_night2003-201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131" y="1468796"/>
            <a:ext cx="4213883" cy="2630142"/>
          </a:xfrm>
          <a:prstGeom prst="rect">
            <a:avLst/>
          </a:prstGeom>
        </p:spPr>
      </p:pic>
      <p:pic>
        <p:nvPicPr>
          <p:cNvPr id="5" name="Imagen 4" descr="WindSpeedCum_night2003-201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4561" y="1426164"/>
            <a:ext cx="5009439" cy="3126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3826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Wind measurements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0129" y="4703694"/>
            <a:ext cx="7632072" cy="1832474"/>
          </a:xfrm>
        </p:spPr>
        <p:txBody>
          <a:bodyPr>
            <a:normAutofit/>
          </a:bodyPr>
          <a:lstStyle/>
          <a:p>
            <a:pPr marL="571500" indent="-571500"/>
            <a:r>
              <a:rPr lang="en-GB" sz="2400" b="1" dirty="0" smtClean="0">
                <a:solidFill>
                  <a:srgbClr val="E40020"/>
                </a:solidFill>
              </a:rPr>
              <a:t>Wind</a:t>
            </a:r>
            <a:r>
              <a:rPr lang="en-GB" sz="2400" dirty="0" smtClean="0">
                <a:solidFill>
                  <a:srgbClr val="000000"/>
                </a:solidFill>
              </a:rPr>
              <a:t> comes preferably from </a:t>
            </a:r>
            <a:r>
              <a:rPr lang="en-GB" sz="2400" b="1" dirty="0" smtClean="0">
                <a:solidFill>
                  <a:srgbClr val="E40020"/>
                </a:solidFill>
              </a:rPr>
              <a:t>ESE</a:t>
            </a:r>
          </a:p>
          <a:p>
            <a:pPr marL="571500" indent="-571500"/>
            <a:r>
              <a:rPr lang="en-GB" sz="2400" b="1" dirty="0" smtClean="0">
                <a:solidFill>
                  <a:srgbClr val="E40020"/>
                </a:solidFill>
              </a:rPr>
              <a:t>Storms</a:t>
            </a:r>
            <a:r>
              <a:rPr lang="en-GB" sz="2400" dirty="0" smtClean="0">
                <a:solidFill>
                  <a:srgbClr val="000000"/>
                </a:solidFill>
              </a:rPr>
              <a:t> come preferably from a </a:t>
            </a:r>
            <a:r>
              <a:rPr lang="en-GB" sz="2400" b="1" dirty="0" smtClean="0">
                <a:solidFill>
                  <a:srgbClr val="E40020"/>
                </a:solidFill>
              </a:rPr>
              <a:t>wide range </a:t>
            </a:r>
            <a:r>
              <a:rPr lang="en-GB" sz="2400" dirty="0" smtClean="0">
                <a:solidFill>
                  <a:srgbClr val="000000"/>
                </a:solidFill>
              </a:rPr>
              <a:t>covering </a:t>
            </a:r>
            <a:r>
              <a:rPr lang="en-GB" sz="2400" b="1" dirty="0" smtClean="0">
                <a:solidFill>
                  <a:srgbClr val="E40020"/>
                </a:solidFill>
              </a:rPr>
              <a:t>E-S-W</a:t>
            </a:r>
            <a:endParaRPr lang="en-GB" sz="2400" b="1" dirty="0">
              <a:solidFill>
                <a:srgbClr val="E40020"/>
              </a:solidFill>
            </a:endParaRPr>
          </a:p>
          <a:p>
            <a:pPr marL="571500" indent="-571500"/>
            <a:endParaRPr lang="en-GB" b="1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b="1" dirty="0">
              <a:solidFill>
                <a:srgbClr val="800000"/>
              </a:solidFill>
              <a:latin typeface="Helvetica Neue" charset="0"/>
            </a:endParaRPr>
          </a:p>
          <a:p>
            <a:pPr marL="457200" lvl="1" indent="0">
              <a:buNone/>
            </a:pPr>
            <a:endParaRPr lang="en-US" sz="2000" dirty="0">
              <a:latin typeface="Fira sans"/>
              <a:cs typeface="Fira sans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Imagen 5" descr="WindAverage__night2003-2014_lin_smal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67784"/>
            <a:ext cx="4256165" cy="3227830"/>
          </a:xfrm>
          <a:prstGeom prst="rect">
            <a:avLst/>
          </a:prstGeom>
        </p:spPr>
      </p:pic>
      <p:pic>
        <p:nvPicPr>
          <p:cNvPr id="5" name="Imagen 4" descr="WindAverage__night2003-2014_log_larg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2584" y="1327254"/>
            <a:ext cx="4401416" cy="3337987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2459118" y="1290001"/>
            <a:ext cx="17000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only v&lt;50 km/h,</a:t>
            </a:r>
          </a:p>
          <a:p>
            <a:r>
              <a:rPr lang="en-GB" dirty="0" smtClean="0"/>
              <a:t>linear scale</a:t>
            </a:r>
            <a:endParaRPr lang="en-GB" dirty="0"/>
          </a:p>
        </p:txBody>
      </p:sp>
      <p:sp>
        <p:nvSpPr>
          <p:cNvPr id="10" name="CuadroTexto 9"/>
          <p:cNvSpPr txBox="1"/>
          <p:nvPr/>
        </p:nvSpPr>
        <p:spPr>
          <a:xfrm>
            <a:off x="4516659" y="1327254"/>
            <a:ext cx="136447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all data</a:t>
            </a:r>
          </a:p>
          <a:p>
            <a:r>
              <a:rPr lang="en-GB" dirty="0" smtClean="0"/>
              <a:t>v&lt;140 km/h,</a:t>
            </a:r>
          </a:p>
          <a:p>
            <a:r>
              <a:rPr lang="en-GB" dirty="0" smtClean="0"/>
              <a:t>log scale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945451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Wind measurements</a:t>
            </a:r>
            <a:endParaRPr lang="en-US" dirty="0"/>
          </a:p>
        </p:txBody>
      </p:sp>
      <p:sp>
        <p:nvSpPr>
          <p:cNvPr id="4" name="Rectángulo 3"/>
          <p:cNvSpPr/>
          <p:nvPr/>
        </p:nvSpPr>
        <p:spPr>
          <a:xfrm>
            <a:off x="529488" y="1673778"/>
            <a:ext cx="569937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Arial"/>
              <a:buChar char="•"/>
            </a:pPr>
            <a:r>
              <a:rPr lang="en-GB" sz="2400" dirty="0">
                <a:solidFill>
                  <a:srgbClr val="000000"/>
                </a:solidFill>
              </a:rPr>
              <a:t>30 m tower at the LST site would be needed to measure the </a:t>
            </a:r>
            <a:r>
              <a:rPr lang="en-GB" sz="2400" dirty="0">
                <a:solidFill>
                  <a:srgbClr val="800000"/>
                </a:solidFill>
              </a:rPr>
              <a:t>altitude profile</a:t>
            </a:r>
            <a:r>
              <a:rPr lang="en-GB" sz="2400" dirty="0" smtClean="0">
                <a:solidFill>
                  <a:srgbClr val="800000"/>
                </a:solidFill>
              </a:rPr>
              <a:t>.</a:t>
            </a:r>
          </a:p>
          <a:p>
            <a:pPr marL="571500" indent="-571500">
              <a:buFont typeface="Arial"/>
              <a:buChar char="•"/>
            </a:pPr>
            <a:r>
              <a:rPr lang="en-GB" sz="2400" dirty="0" smtClean="0"/>
              <a:t>Included the tower in the first call to the Spanish FEDER funds (to be released in Autumn this year). </a:t>
            </a:r>
          </a:p>
          <a:p>
            <a:pPr marL="571500" indent="-571500">
              <a:buFont typeface="Arial"/>
              <a:buChar char="•"/>
            </a:pPr>
            <a:r>
              <a:rPr lang="en-GB" sz="2400" dirty="0" smtClean="0"/>
              <a:t>Some conflict with the LST1, but are confident to collect still enough data before the mirrors are mounted. </a:t>
            </a:r>
            <a:endParaRPr lang="en-GB" sz="2400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2613" y="1473685"/>
            <a:ext cx="2079897" cy="5834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6106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Humidity measurements and rain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0129" y="5122503"/>
            <a:ext cx="7632072" cy="1832474"/>
          </a:xfrm>
        </p:spPr>
        <p:txBody>
          <a:bodyPr>
            <a:normAutofit/>
          </a:bodyPr>
          <a:lstStyle/>
          <a:p>
            <a:pPr marL="571500" indent="-571500"/>
            <a:r>
              <a:rPr lang="en-GB" sz="2400" dirty="0" smtClean="0">
                <a:solidFill>
                  <a:srgbClr val="000000"/>
                </a:solidFill>
              </a:rPr>
              <a:t>Noted some hysteresis in our humidity sensor</a:t>
            </a:r>
          </a:p>
          <a:p>
            <a:pPr marL="571500" indent="-571500"/>
            <a:r>
              <a:rPr lang="en-GB" sz="2400" b="1" dirty="0" smtClean="0">
                <a:solidFill>
                  <a:srgbClr val="000000"/>
                </a:solidFill>
              </a:rPr>
              <a:t>Also rain is possible with RH&lt;90% !!</a:t>
            </a:r>
          </a:p>
          <a:p>
            <a:pPr marL="571500" indent="-571500"/>
            <a:r>
              <a:rPr lang="en-GB" sz="2400" b="1" dirty="0" smtClean="0">
                <a:solidFill>
                  <a:srgbClr val="000000"/>
                </a:solidFill>
              </a:rPr>
              <a:t>Need additional </a:t>
            </a:r>
            <a:r>
              <a:rPr lang="en-GB" sz="2400" b="1" dirty="0" smtClean="0">
                <a:solidFill>
                  <a:srgbClr val="E40020"/>
                </a:solidFill>
              </a:rPr>
              <a:t>rain sensors</a:t>
            </a:r>
            <a:endParaRPr lang="en-GB" b="1" dirty="0">
              <a:solidFill>
                <a:srgbClr val="E40020"/>
              </a:solidFill>
            </a:endParaRPr>
          </a:p>
          <a:p>
            <a:pPr marL="0" indent="0">
              <a:buNone/>
            </a:pPr>
            <a:endParaRPr lang="en-US" b="1" dirty="0">
              <a:solidFill>
                <a:srgbClr val="800000"/>
              </a:solidFill>
              <a:latin typeface="Helvetica Neue" charset="0"/>
            </a:endParaRPr>
          </a:p>
          <a:p>
            <a:pPr marL="457200" lvl="1" indent="0">
              <a:buNone/>
            </a:pPr>
            <a:endParaRPr lang="en-US" sz="2000" dirty="0">
              <a:latin typeface="Fira sans"/>
              <a:cs typeface="Fira sans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9" name="Imagen 8" descr="HumidityCum_night2003-201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927" y="1389222"/>
            <a:ext cx="5685302" cy="3548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2845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Rain and humidity sensors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6027" y="1580666"/>
            <a:ext cx="7632072" cy="4201601"/>
          </a:xfrm>
        </p:spPr>
        <p:txBody>
          <a:bodyPr>
            <a:normAutofit fontScale="92500" lnSpcReduction="10000"/>
          </a:bodyPr>
          <a:lstStyle/>
          <a:p>
            <a:pPr marL="571500" indent="-571500"/>
            <a:r>
              <a:rPr lang="en-GB" sz="2600" dirty="0">
                <a:solidFill>
                  <a:srgbClr val="000000"/>
                </a:solidFill>
              </a:rPr>
              <a:t>Up to now, </a:t>
            </a:r>
            <a:r>
              <a:rPr lang="en-GB" sz="2600" dirty="0" smtClean="0">
                <a:solidFill>
                  <a:srgbClr val="000000"/>
                </a:solidFill>
              </a:rPr>
              <a:t>rain/humidity </a:t>
            </a:r>
            <a:r>
              <a:rPr lang="en-GB" sz="2600" dirty="0">
                <a:solidFill>
                  <a:srgbClr val="000000"/>
                </a:solidFill>
              </a:rPr>
              <a:t>is only measured at one point (roof of MAGIC control house)</a:t>
            </a:r>
          </a:p>
          <a:p>
            <a:pPr marL="571500" indent="-571500"/>
            <a:endParaRPr lang="en-GB" sz="2600" dirty="0">
              <a:solidFill>
                <a:srgbClr val="000000"/>
              </a:solidFill>
            </a:endParaRPr>
          </a:p>
          <a:p>
            <a:pPr marL="571500" indent="-571500"/>
            <a:r>
              <a:rPr lang="en-GB" sz="2600" dirty="0">
                <a:solidFill>
                  <a:srgbClr val="000000"/>
                </a:solidFill>
              </a:rPr>
              <a:t>However, clouds drift sometimes up the mountain, may affect parts of the CTA array without being seen at the MAGIC site. Not much known about statistics of this effect. </a:t>
            </a:r>
          </a:p>
          <a:p>
            <a:pPr marL="571500" indent="-571500"/>
            <a:endParaRPr lang="en-GB" sz="2600" dirty="0">
              <a:solidFill>
                <a:srgbClr val="000000"/>
              </a:solidFill>
            </a:endParaRPr>
          </a:p>
          <a:p>
            <a:pPr marL="571500" indent="-571500"/>
            <a:r>
              <a:rPr lang="en-GB" sz="2600" dirty="0">
                <a:solidFill>
                  <a:srgbClr val="000000"/>
                </a:solidFill>
              </a:rPr>
              <a:t>Plan to install several rain/humidity sensors across the CTA area and characterize gradients across the terrain.</a:t>
            </a:r>
          </a:p>
          <a:p>
            <a:pPr marL="571500" indent="-571500"/>
            <a:endParaRPr lang="en-GB" sz="2600" b="1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sz="2600" b="1" dirty="0">
              <a:solidFill>
                <a:srgbClr val="800000"/>
              </a:solidFill>
              <a:latin typeface="Helvetica Neue" charset="0"/>
            </a:endParaRPr>
          </a:p>
          <a:p>
            <a:pPr marL="457200" lvl="1" indent="0">
              <a:buNone/>
            </a:pPr>
            <a:endParaRPr lang="en-US" sz="2600" dirty="0">
              <a:latin typeface="Fira sans"/>
              <a:cs typeface="Fira sans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63798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Molecular profile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1144" y="2228982"/>
            <a:ext cx="7632072" cy="3994233"/>
          </a:xfrm>
        </p:spPr>
        <p:txBody>
          <a:bodyPr>
            <a:normAutofit/>
          </a:bodyPr>
          <a:lstStyle/>
          <a:p>
            <a:pPr marL="0" indent="0">
              <a:buClr>
                <a:srgbClr val="606060"/>
              </a:buClr>
              <a:buNone/>
              <a:tabLst>
                <a:tab pos="647700" algn="l"/>
                <a:tab pos="1562100" algn="l"/>
                <a:tab pos="2476500" algn="l"/>
                <a:tab pos="3390900" algn="l"/>
                <a:tab pos="4305300" algn="l"/>
                <a:tab pos="5219700" algn="l"/>
                <a:tab pos="6134100" algn="l"/>
                <a:tab pos="7048500" algn="l"/>
                <a:tab pos="7962900" algn="l"/>
                <a:tab pos="8877300" algn="l"/>
                <a:tab pos="9791700" algn="l"/>
                <a:tab pos="10134600" algn="l"/>
                <a:tab pos="10858500" algn="l"/>
                <a:tab pos="11582400" algn="l"/>
              </a:tabLst>
            </a:pPr>
            <a:r>
              <a:rPr lang="en-US" sz="2200" dirty="0" smtClean="0">
                <a:solidFill>
                  <a:srgbClr val="00204E"/>
                </a:solidFill>
                <a:latin typeface="Helvetica Neue" charset="0"/>
              </a:rPr>
              <a:t>Have </a:t>
            </a:r>
            <a:r>
              <a:rPr lang="en-US" sz="2200" dirty="0">
                <a:solidFill>
                  <a:srgbClr val="00204E"/>
                </a:solidFill>
                <a:latin typeface="Helvetica Neue" charset="0"/>
              </a:rPr>
              <a:t>excellent Data Assimilation models for La Palma (for free</a:t>
            </a:r>
            <a:r>
              <a:rPr lang="en-US" sz="2200" dirty="0" smtClean="0">
                <a:solidFill>
                  <a:srgbClr val="00204E"/>
                </a:solidFill>
                <a:latin typeface="Helvetica Neue" charset="0"/>
              </a:rPr>
              <a:t>) for temperature and pressure (i.e. density): </a:t>
            </a:r>
            <a:endParaRPr lang="en-US" sz="2800" dirty="0">
              <a:solidFill>
                <a:srgbClr val="0000FF"/>
              </a:solidFill>
              <a:latin typeface="Helvetica Neue" charset="0"/>
            </a:endParaRPr>
          </a:p>
          <a:p>
            <a:pPr marL="457200" indent="-457200">
              <a:buClr>
                <a:srgbClr val="606060"/>
              </a:buClr>
              <a:tabLst>
                <a:tab pos="647700" algn="l"/>
                <a:tab pos="1562100" algn="l"/>
                <a:tab pos="2476500" algn="l"/>
                <a:tab pos="3390900" algn="l"/>
                <a:tab pos="4305300" algn="l"/>
                <a:tab pos="5219700" algn="l"/>
                <a:tab pos="6134100" algn="l"/>
                <a:tab pos="7048500" algn="l"/>
                <a:tab pos="7962900" algn="l"/>
                <a:tab pos="8877300" algn="l"/>
                <a:tab pos="9791700" algn="l"/>
                <a:tab pos="10134600" algn="l"/>
                <a:tab pos="10858500" algn="l"/>
                <a:tab pos="11582400" algn="l"/>
              </a:tabLst>
            </a:pPr>
            <a:endParaRPr lang="en-US" dirty="0" smtClean="0">
              <a:solidFill>
                <a:srgbClr val="E40020"/>
              </a:solidFill>
              <a:latin typeface="Helvetica Neue" charset="0"/>
            </a:endParaRPr>
          </a:p>
          <a:p>
            <a:pPr marL="457200" indent="-457200">
              <a:buClr>
                <a:srgbClr val="606060"/>
              </a:buClr>
              <a:tabLst>
                <a:tab pos="647700" algn="l"/>
                <a:tab pos="1562100" algn="l"/>
                <a:tab pos="2476500" algn="l"/>
                <a:tab pos="3390900" algn="l"/>
                <a:tab pos="4305300" algn="l"/>
                <a:tab pos="5219700" algn="l"/>
                <a:tab pos="6134100" algn="l"/>
                <a:tab pos="7048500" algn="l"/>
                <a:tab pos="7962900" algn="l"/>
                <a:tab pos="8877300" algn="l"/>
                <a:tab pos="9791700" algn="l"/>
                <a:tab pos="10134600" algn="l"/>
                <a:tab pos="10858500" algn="l"/>
                <a:tab pos="11582400" algn="l"/>
              </a:tabLst>
            </a:pPr>
            <a:r>
              <a:rPr lang="en-US" dirty="0" smtClean="0">
                <a:solidFill>
                  <a:srgbClr val="E40020"/>
                </a:solidFill>
                <a:latin typeface="Helvetica Neue" charset="0"/>
              </a:rPr>
              <a:t>Global </a:t>
            </a:r>
            <a:r>
              <a:rPr lang="en-US" dirty="0">
                <a:solidFill>
                  <a:srgbClr val="E40020"/>
                </a:solidFill>
                <a:latin typeface="Helvetica Neue" charset="0"/>
              </a:rPr>
              <a:t>Data Assimilation System (GDAS)</a:t>
            </a:r>
            <a:r>
              <a:rPr lang="en-US" dirty="0">
                <a:solidFill>
                  <a:srgbClr val="0000FF"/>
                </a:solidFill>
                <a:latin typeface="Helvetica Neue" charset="0"/>
              </a:rPr>
              <a:t> </a:t>
            </a:r>
            <a:r>
              <a:rPr lang="en-US" dirty="0">
                <a:latin typeface="Helvetica Neue" charset="0"/>
              </a:rPr>
              <a:t>from </a:t>
            </a:r>
            <a:r>
              <a:rPr lang="en-US" b="1" dirty="0">
                <a:latin typeface="Helvetica Neue" charset="0"/>
              </a:rPr>
              <a:t>ground to 25 </a:t>
            </a:r>
            <a:r>
              <a:rPr lang="en-US" dirty="0">
                <a:latin typeface="Helvetica Neue" charset="0"/>
              </a:rPr>
              <a:t>km </a:t>
            </a:r>
            <a:r>
              <a:rPr lang="en-US" dirty="0" err="1">
                <a:latin typeface="Helvetica Neue" charset="0"/>
              </a:rPr>
              <a:t>a.s.l</a:t>
            </a:r>
            <a:r>
              <a:rPr lang="en-US" dirty="0" smtClean="0">
                <a:latin typeface="Helvetica Neue" charset="0"/>
              </a:rPr>
              <a:t>.</a:t>
            </a:r>
            <a:r>
              <a:rPr lang="en-US" dirty="0" smtClean="0">
                <a:solidFill>
                  <a:srgbClr val="000000"/>
                </a:solidFill>
              </a:rPr>
              <a:t>  </a:t>
            </a:r>
            <a:r>
              <a:rPr lang="en-US" sz="1600" dirty="0" smtClean="0">
                <a:solidFill>
                  <a:srgbClr val="0000FF"/>
                </a:solidFill>
              </a:rPr>
              <a:t>ftp</a:t>
            </a:r>
            <a:r>
              <a:rPr lang="en-US" sz="1600" dirty="0">
                <a:solidFill>
                  <a:srgbClr val="0000FF"/>
                </a:solidFill>
              </a:rPr>
              <a:t>://</a:t>
            </a:r>
            <a:r>
              <a:rPr lang="en-US" sz="1600" dirty="0" err="1">
                <a:solidFill>
                  <a:srgbClr val="0000FF"/>
                </a:solidFill>
              </a:rPr>
              <a:t>arlftp.arlhq.noaa.gov</a:t>
            </a:r>
            <a:r>
              <a:rPr lang="en-US" sz="1600" dirty="0">
                <a:solidFill>
                  <a:srgbClr val="0000FF"/>
                </a:solidFill>
              </a:rPr>
              <a:t>/pub/archives/gdas1</a:t>
            </a:r>
            <a:r>
              <a:rPr lang="en-US" sz="1600" dirty="0" smtClean="0">
                <a:solidFill>
                  <a:srgbClr val="0000FF"/>
                </a:solidFill>
              </a:rPr>
              <a:t>/</a:t>
            </a:r>
            <a:endParaRPr lang="es-ES" sz="1600" dirty="0">
              <a:solidFill>
                <a:srgbClr val="0000FF"/>
              </a:solidFill>
            </a:endParaRPr>
          </a:p>
          <a:p>
            <a:pPr marL="457200" indent="-457200">
              <a:buClr>
                <a:srgbClr val="606060"/>
              </a:buClr>
              <a:tabLst>
                <a:tab pos="647700" algn="l"/>
                <a:tab pos="1562100" algn="l"/>
                <a:tab pos="2476500" algn="l"/>
                <a:tab pos="3390900" algn="l"/>
                <a:tab pos="4305300" algn="l"/>
                <a:tab pos="5219700" algn="l"/>
                <a:tab pos="6134100" algn="l"/>
                <a:tab pos="7048500" algn="l"/>
                <a:tab pos="7962900" algn="l"/>
                <a:tab pos="8877300" algn="l"/>
                <a:tab pos="9791700" algn="l"/>
                <a:tab pos="10134600" algn="l"/>
                <a:tab pos="10858500" algn="l"/>
                <a:tab pos="11582400" algn="l"/>
              </a:tabLst>
            </a:pPr>
            <a:r>
              <a:rPr lang="en-US" dirty="0">
                <a:solidFill>
                  <a:srgbClr val="00204E"/>
                </a:solidFill>
                <a:latin typeface="Helvetica Neue" charset="0"/>
              </a:rPr>
              <a:t>The</a:t>
            </a:r>
            <a:r>
              <a:rPr lang="en-US" dirty="0">
                <a:solidFill>
                  <a:srgbClr val="0000FF"/>
                </a:solidFill>
                <a:latin typeface="Helvetica Neue" charset="0"/>
              </a:rPr>
              <a:t> </a:t>
            </a:r>
            <a:r>
              <a:rPr lang="es-ES" dirty="0">
                <a:solidFill>
                  <a:srgbClr val="E40020"/>
                </a:solidFill>
              </a:rPr>
              <a:t>NRLMSIS-00 </a:t>
            </a:r>
            <a:r>
              <a:rPr lang="es-ES" dirty="0" err="1"/>
              <a:t>model</a:t>
            </a:r>
            <a:r>
              <a:rPr lang="es-ES" dirty="0"/>
              <a:t> </a:t>
            </a:r>
            <a:r>
              <a:rPr lang="es-ES" dirty="0" err="1"/>
              <a:t>for</a:t>
            </a:r>
            <a:r>
              <a:rPr lang="es-ES" dirty="0"/>
              <a:t> </a:t>
            </a:r>
            <a:r>
              <a:rPr lang="es-ES" b="1" dirty="0"/>
              <a:t>20 </a:t>
            </a:r>
            <a:r>
              <a:rPr lang="es-ES" b="1" dirty="0" err="1"/>
              <a:t>to</a:t>
            </a:r>
            <a:r>
              <a:rPr lang="es-ES" b="1" dirty="0"/>
              <a:t> 100 km </a:t>
            </a:r>
            <a:r>
              <a:rPr lang="es-ES" dirty="0" err="1"/>
              <a:t>a.s.l</a:t>
            </a:r>
            <a:r>
              <a:rPr lang="es-ES" dirty="0"/>
              <a:t>. </a:t>
            </a:r>
            <a:r>
              <a:rPr lang="en-US" sz="1600" dirty="0" smtClean="0">
                <a:solidFill>
                  <a:srgbClr val="0000FF"/>
                </a:solidFill>
                <a:latin typeface="Helvetica Neue" charset="0"/>
                <a:hlinkClick r:id="rId2"/>
              </a:rPr>
              <a:t>http</a:t>
            </a:r>
            <a:r>
              <a:rPr lang="en-US" sz="1600" dirty="0">
                <a:solidFill>
                  <a:srgbClr val="0000FF"/>
                </a:solidFill>
                <a:latin typeface="Helvetica Neue" charset="0"/>
                <a:hlinkClick r:id="rId2"/>
              </a:rPr>
              <a:t>://ccmc.gsfc.nasa.gov/modelweb/atmos/nrlmsise00.</a:t>
            </a:r>
            <a:r>
              <a:rPr lang="en-US" sz="1600" dirty="0" smtClean="0">
                <a:solidFill>
                  <a:srgbClr val="0000FF"/>
                </a:solidFill>
                <a:latin typeface="Helvetica Neue" charset="0"/>
                <a:hlinkClick r:id="rId2"/>
              </a:rPr>
              <a:t>html</a:t>
            </a:r>
            <a:endParaRPr lang="en-US" sz="1600" dirty="0">
              <a:solidFill>
                <a:srgbClr val="0000FF"/>
              </a:solidFill>
              <a:latin typeface="Helvetica Neue" charset="0"/>
            </a:endParaRPr>
          </a:p>
          <a:p>
            <a:r>
              <a:rPr lang="en-US" dirty="0" smtClean="0">
                <a:latin typeface="Helvetica Neue"/>
                <a:cs typeface="Helvetica Neue"/>
              </a:rPr>
              <a:t> The </a:t>
            </a:r>
            <a:r>
              <a:rPr lang="en-US" dirty="0" smtClean="0">
                <a:solidFill>
                  <a:schemeClr val="accent1"/>
                </a:solidFill>
                <a:latin typeface="Helvetica Neue"/>
                <a:cs typeface="Helvetica Neue"/>
              </a:rPr>
              <a:t>ECMWF</a:t>
            </a:r>
            <a:r>
              <a:rPr lang="en-US" dirty="0" smtClean="0">
                <a:latin typeface="Helvetica Neue"/>
                <a:cs typeface="Helvetica Neue"/>
              </a:rPr>
              <a:t> has been tested by INFN Torino with very   </a:t>
            </a:r>
            <a:r>
              <a:rPr lang="en-US" dirty="0" err="1" smtClean="0">
                <a:latin typeface="Helvetica Neue"/>
                <a:cs typeface="Helvetica Neue"/>
              </a:rPr>
              <a:t>encourageing</a:t>
            </a:r>
            <a:r>
              <a:rPr lang="en-US" dirty="0" smtClean="0">
                <a:latin typeface="Helvetica Neue"/>
                <a:cs typeface="Helvetica Neue"/>
              </a:rPr>
              <a:t> results </a:t>
            </a:r>
            <a:r>
              <a:rPr lang="en-US" sz="1600" dirty="0" smtClean="0">
                <a:solidFill>
                  <a:srgbClr val="0000FF"/>
                </a:solidFill>
                <a:latin typeface="Fira sans"/>
                <a:cs typeface="Fira sans"/>
                <a:hlinkClick r:id="rId3"/>
              </a:rPr>
              <a:t>http</a:t>
            </a:r>
            <a:r>
              <a:rPr lang="en-US" sz="1600" dirty="0">
                <a:solidFill>
                  <a:srgbClr val="0000FF"/>
                </a:solidFill>
                <a:latin typeface="Fira sans"/>
                <a:cs typeface="Fira sans"/>
                <a:hlinkClick r:id="rId3"/>
              </a:rPr>
              <a:t>://weather.unisys.com/ecmwf/</a:t>
            </a:r>
            <a:r>
              <a:rPr lang="en-US" sz="1600" dirty="0" smtClean="0">
                <a:solidFill>
                  <a:srgbClr val="0000FF"/>
                </a:solidFill>
                <a:latin typeface="Fira sans"/>
                <a:cs typeface="Fira sans"/>
                <a:hlinkClick r:id="rId3"/>
              </a:rPr>
              <a:t>index.php</a:t>
            </a:r>
            <a:endParaRPr lang="en-US" sz="1600" dirty="0" smtClean="0">
              <a:solidFill>
                <a:srgbClr val="0000FF"/>
              </a:solidFill>
              <a:latin typeface="Fira sans"/>
              <a:cs typeface="Fira sans"/>
            </a:endParaRPr>
          </a:p>
          <a:p>
            <a:r>
              <a:rPr lang="en-US" dirty="0" smtClean="0">
                <a:latin typeface="Helvetica Neue"/>
                <a:cs typeface="Helvetica Neue"/>
              </a:rPr>
              <a:t>The </a:t>
            </a:r>
            <a:r>
              <a:rPr lang="en-US" dirty="0" smtClean="0">
                <a:solidFill>
                  <a:schemeClr val="accent1"/>
                </a:solidFill>
                <a:latin typeface="Helvetica Neue"/>
                <a:cs typeface="Helvetica Neue"/>
              </a:rPr>
              <a:t>IG2</a:t>
            </a:r>
            <a:r>
              <a:rPr lang="en-US" dirty="0" smtClean="0">
                <a:latin typeface="Helvetica Neue"/>
                <a:cs typeface="Helvetica Neue"/>
              </a:rPr>
              <a:t> model has been tested as well, but does </a:t>
            </a:r>
            <a:r>
              <a:rPr lang="en-US" b="1" dirty="0" smtClean="0">
                <a:latin typeface="Helvetica Neue"/>
                <a:cs typeface="Helvetica Neue"/>
              </a:rPr>
              <a:t>not agree </a:t>
            </a:r>
            <a:r>
              <a:rPr lang="en-US" dirty="0" smtClean="0">
                <a:latin typeface="Helvetica Neue"/>
                <a:cs typeface="Helvetica Neue"/>
              </a:rPr>
              <a:t>well at these altitude ranges (at least for temperature). </a:t>
            </a:r>
            <a:endParaRPr lang="en-US" dirty="0">
              <a:latin typeface="Helvetica Neue"/>
              <a:cs typeface="Helvetica Neue"/>
            </a:endParaRPr>
          </a:p>
          <a:p>
            <a:pPr marL="0" indent="0">
              <a:buNone/>
            </a:pPr>
            <a:endParaRPr lang="en-US" dirty="0">
              <a:latin typeface="Helvetica Neue"/>
              <a:cs typeface="Helvetica Neue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41144" y="1354002"/>
            <a:ext cx="82900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000000"/>
                </a:solidFill>
                <a:latin typeface="Helvetica Neue" charset="0"/>
              </a:rPr>
              <a:t>Has effects on size of Cherenkov light pool (via shower altitude and Cherenkov angle) and transmission of Cherenkov light</a:t>
            </a:r>
            <a:endParaRPr lang="en-US" sz="2000" b="1" dirty="0">
              <a:latin typeface="Fira sans"/>
              <a:cs typeface="Fira sans"/>
            </a:endParaRPr>
          </a:p>
        </p:txBody>
      </p:sp>
    </p:spTree>
    <p:extLst>
      <p:ext uri="{BB962C8B-B14F-4D97-AF65-F5344CB8AC3E}">
        <p14:creationId xmlns:p14="http://schemas.microsoft.com/office/powerpoint/2010/main" val="25432161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Molecular profile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1144" y="2228982"/>
            <a:ext cx="7632072" cy="3994233"/>
          </a:xfrm>
        </p:spPr>
        <p:txBody>
          <a:bodyPr>
            <a:normAutofit/>
          </a:bodyPr>
          <a:lstStyle/>
          <a:p>
            <a:pPr marL="0" indent="0">
              <a:buClr>
                <a:srgbClr val="606060"/>
              </a:buClr>
              <a:buNone/>
              <a:tabLst>
                <a:tab pos="647700" algn="l"/>
                <a:tab pos="1562100" algn="l"/>
                <a:tab pos="2476500" algn="l"/>
                <a:tab pos="3390900" algn="l"/>
                <a:tab pos="4305300" algn="l"/>
                <a:tab pos="5219700" algn="l"/>
                <a:tab pos="6134100" algn="l"/>
                <a:tab pos="7048500" algn="l"/>
                <a:tab pos="7962900" algn="l"/>
                <a:tab pos="8877300" algn="l"/>
                <a:tab pos="9791700" algn="l"/>
                <a:tab pos="10134600" algn="l"/>
                <a:tab pos="10858500" algn="l"/>
                <a:tab pos="11582400" algn="l"/>
              </a:tabLst>
            </a:pPr>
            <a:r>
              <a:rPr lang="en-US" sz="2200" dirty="0" smtClean="0">
                <a:solidFill>
                  <a:srgbClr val="00204E"/>
                </a:solidFill>
                <a:latin typeface="Helvetica Neue" charset="0"/>
              </a:rPr>
              <a:t>For molecular absorption not so clear...</a:t>
            </a:r>
            <a:endParaRPr lang="en-US" sz="2800" dirty="0">
              <a:solidFill>
                <a:srgbClr val="0000FF"/>
              </a:solidFill>
              <a:latin typeface="Helvetica Neue" charset="0"/>
            </a:endParaRPr>
          </a:p>
          <a:p>
            <a:pPr marL="457200" indent="-457200">
              <a:buClr>
                <a:srgbClr val="606060"/>
              </a:buClr>
              <a:tabLst>
                <a:tab pos="647700" algn="l"/>
                <a:tab pos="1562100" algn="l"/>
                <a:tab pos="2476500" algn="l"/>
                <a:tab pos="3390900" algn="l"/>
                <a:tab pos="4305300" algn="l"/>
                <a:tab pos="5219700" algn="l"/>
                <a:tab pos="6134100" algn="l"/>
                <a:tab pos="7048500" algn="l"/>
                <a:tab pos="7962900" algn="l"/>
                <a:tab pos="8877300" algn="l"/>
                <a:tab pos="9791700" algn="l"/>
                <a:tab pos="10134600" algn="l"/>
                <a:tab pos="10858500" algn="l"/>
                <a:tab pos="11582400" algn="l"/>
              </a:tabLst>
            </a:pPr>
            <a:endParaRPr lang="en-US" dirty="0" smtClean="0">
              <a:solidFill>
                <a:srgbClr val="E40020"/>
              </a:solidFill>
              <a:latin typeface="Helvetica Neue" charset="0"/>
            </a:endParaRPr>
          </a:p>
          <a:p>
            <a:pPr marL="457200" indent="-457200">
              <a:buClr>
                <a:srgbClr val="606060"/>
              </a:buClr>
              <a:tabLst>
                <a:tab pos="647700" algn="l"/>
                <a:tab pos="1562100" algn="l"/>
                <a:tab pos="2476500" algn="l"/>
                <a:tab pos="3390900" algn="l"/>
                <a:tab pos="4305300" algn="l"/>
                <a:tab pos="5219700" algn="l"/>
                <a:tab pos="6134100" algn="l"/>
                <a:tab pos="7048500" algn="l"/>
                <a:tab pos="7962900" algn="l"/>
                <a:tab pos="8877300" algn="l"/>
                <a:tab pos="9791700" algn="l"/>
                <a:tab pos="10134600" algn="l"/>
                <a:tab pos="10858500" algn="l"/>
                <a:tab pos="11582400" algn="l"/>
              </a:tabLst>
            </a:pPr>
            <a:r>
              <a:rPr lang="en-US" dirty="0">
                <a:solidFill>
                  <a:srgbClr val="E40020"/>
                </a:solidFill>
                <a:latin typeface="Helvetica Neue" charset="0"/>
              </a:rPr>
              <a:t>Only O</a:t>
            </a:r>
            <a:r>
              <a:rPr lang="en-US" baseline="-25000" dirty="0">
                <a:solidFill>
                  <a:srgbClr val="E40020"/>
                </a:solidFill>
                <a:latin typeface="Helvetica Neue" charset="0"/>
              </a:rPr>
              <a:t>3</a:t>
            </a:r>
            <a:r>
              <a:rPr lang="en-US" dirty="0">
                <a:solidFill>
                  <a:srgbClr val="E40020"/>
                </a:solidFill>
                <a:latin typeface="Helvetica Neue" charset="0"/>
              </a:rPr>
              <a:t>, CO</a:t>
            </a:r>
            <a:r>
              <a:rPr lang="en-US" baseline="-25000" dirty="0">
                <a:solidFill>
                  <a:srgbClr val="E40020"/>
                </a:solidFill>
                <a:latin typeface="Helvetica Neue" charset="0"/>
              </a:rPr>
              <a:t>2</a:t>
            </a:r>
            <a:r>
              <a:rPr lang="en-US" dirty="0">
                <a:solidFill>
                  <a:srgbClr val="E40020"/>
                </a:solidFill>
                <a:latin typeface="Helvetica Neue" charset="0"/>
              </a:rPr>
              <a:t> and </a:t>
            </a:r>
            <a:r>
              <a:rPr lang="en-US" dirty="0" smtClean="0">
                <a:solidFill>
                  <a:srgbClr val="E40020"/>
                </a:solidFill>
                <a:latin typeface="Helvetica Neue" charset="0"/>
              </a:rPr>
              <a:t>NO</a:t>
            </a:r>
            <a:r>
              <a:rPr lang="en-US" baseline="-25000" dirty="0" smtClean="0">
                <a:solidFill>
                  <a:srgbClr val="E40020"/>
                </a:solidFill>
                <a:latin typeface="Helvetica Neue" charset="0"/>
              </a:rPr>
              <a:t>X </a:t>
            </a:r>
            <a:r>
              <a:rPr lang="en-US" dirty="0" smtClean="0">
                <a:solidFill>
                  <a:srgbClr val="E40020"/>
                </a:solidFill>
                <a:latin typeface="Helvetica Neue" charset="0"/>
              </a:rPr>
              <a:t>are (perhaps) relevant for us!</a:t>
            </a:r>
          </a:p>
          <a:p>
            <a:pPr marL="0" indent="0">
              <a:buClr>
                <a:srgbClr val="606060"/>
              </a:buClr>
              <a:buNone/>
              <a:tabLst>
                <a:tab pos="647700" algn="l"/>
                <a:tab pos="1562100" algn="l"/>
                <a:tab pos="2476500" algn="l"/>
                <a:tab pos="3390900" algn="l"/>
                <a:tab pos="4305300" algn="l"/>
                <a:tab pos="5219700" algn="l"/>
                <a:tab pos="6134100" algn="l"/>
                <a:tab pos="7048500" algn="l"/>
                <a:tab pos="7962900" algn="l"/>
                <a:tab pos="8877300" algn="l"/>
                <a:tab pos="9791700" algn="l"/>
                <a:tab pos="10134600" algn="l"/>
                <a:tab pos="10858500" algn="l"/>
                <a:tab pos="11582400" algn="l"/>
              </a:tabLst>
            </a:pPr>
            <a:endParaRPr lang="en-US" dirty="0" smtClean="0">
              <a:solidFill>
                <a:srgbClr val="E40020"/>
              </a:solidFill>
              <a:latin typeface="Helvetica Neue" charset="0"/>
            </a:endParaRPr>
          </a:p>
          <a:p>
            <a:r>
              <a:rPr lang="en-US" dirty="0" smtClean="0">
                <a:latin typeface="Helvetica Neue"/>
                <a:cs typeface="Helvetica Neue"/>
              </a:rPr>
              <a:t>The </a:t>
            </a:r>
            <a:r>
              <a:rPr lang="en-US" dirty="0" smtClean="0">
                <a:solidFill>
                  <a:schemeClr val="accent1"/>
                </a:solidFill>
                <a:latin typeface="Helvetica Neue"/>
                <a:cs typeface="Helvetica Neue"/>
              </a:rPr>
              <a:t>IG2</a:t>
            </a:r>
            <a:r>
              <a:rPr lang="en-US" dirty="0" smtClean="0">
                <a:latin typeface="Helvetica Neue"/>
                <a:cs typeface="Helvetica Neue"/>
              </a:rPr>
              <a:t> model has been used by INFN Torino, claimed to be accurate, but not yet cross-calibrated with our instruments (or other databases). </a:t>
            </a:r>
          </a:p>
          <a:p>
            <a:endParaRPr lang="en-US" dirty="0">
              <a:latin typeface="Helvetica Neue"/>
              <a:cs typeface="Helvetica Neue"/>
            </a:endParaRPr>
          </a:p>
          <a:p>
            <a:r>
              <a:rPr lang="en-US" dirty="0" smtClean="0">
                <a:latin typeface="Helvetica Neue"/>
                <a:cs typeface="Helvetica Neue"/>
              </a:rPr>
              <a:t>The effect is small though (at least much, much smaller than the density effects)</a:t>
            </a:r>
            <a:endParaRPr lang="en-US" dirty="0">
              <a:latin typeface="Helvetica Neue"/>
              <a:cs typeface="Helvetica Neue"/>
            </a:endParaRPr>
          </a:p>
          <a:p>
            <a:pPr marL="0" indent="0">
              <a:buNone/>
            </a:pPr>
            <a:endParaRPr lang="en-US" dirty="0">
              <a:latin typeface="Helvetica Neue"/>
              <a:cs typeface="Helvetica Neue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41144" y="1354002"/>
            <a:ext cx="82900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000000"/>
                </a:solidFill>
                <a:latin typeface="Helvetica Neue" charset="0"/>
              </a:rPr>
              <a:t>Has effects on size of Cherenkov light pool (via shower altitude and Cherenkov angle) and transmission of Cherenkov light</a:t>
            </a:r>
            <a:endParaRPr lang="en-US" sz="2000" b="1" dirty="0">
              <a:latin typeface="Fira sans"/>
              <a:cs typeface="Fira sans"/>
            </a:endParaRPr>
          </a:p>
        </p:txBody>
      </p:sp>
    </p:spTree>
    <p:extLst>
      <p:ext uri="{BB962C8B-B14F-4D97-AF65-F5344CB8AC3E}">
        <p14:creationId xmlns:p14="http://schemas.microsoft.com/office/powerpoint/2010/main" val="9550175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Molecular profile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1144" y="2228982"/>
            <a:ext cx="7632072" cy="3994233"/>
          </a:xfrm>
        </p:spPr>
        <p:txBody>
          <a:bodyPr>
            <a:normAutofit/>
          </a:bodyPr>
          <a:lstStyle/>
          <a:p>
            <a:pPr marL="0" indent="0">
              <a:buClr>
                <a:srgbClr val="606060"/>
              </a:buClr>
              <a:buNone/>
              <a:tabLst>
                <a:tab pos="647700" algn="l"/>
                <a:tab pos="1562100" algn="l"/>
                <a:tab pos="2476500" algn="l"/>
                <a:tab pos="3390900" algn="l"/>
                <a:tab pos="4305300" algn="l"/>
                <a:tab pos="5219700" algn="l"/>
                <a:tab pos="6134100" algn="l"/>
                <a:tab pos="7048500" algn="l"/>
                <a:tab pos="7962900" algn="l"/>
                <a:tab pos="8877300" algn="l"/>
                <a:tab pos="9791700" algn="l"/>
                <a:tab pos="10134600" algn="l"/>
                <a:tab pos="10858500" algn="l"/>
                <a:tab pos="11582400" algn="l"/>
              </a:tabLst>
            </a:pPr>
            <a:r>
              <a:rPr lang="en-US" sz="2200" dirty="0" smtClean="0">
                <a:solidFill>
                  <a:srgbClr val="00204E"/>
                </a:solidFill>
                <a:latin typeface="Helvetica Neue" charset="0"/>
              </a:rPr>
              <a:t>For molecular absorption not so clear...</a:t>
            </a:r>
            <a:endParaRPr lang="en-US" sz="2800" dirty="0">
              <a:solidFill>
                <a:srgbClr val="0000FF"/>
              </a:solidFill>
              <a:latin typeface="Helvetica Neue" charset="0"/>
            </a:endParaRPr>
          </a:p>
          <a:p>
            <a:pPr marL="457200" indent="-457200">
              <a:buClr>
                <a:srgbClr val="606060"/>
              </a:buClr>
              <a:tabLst>
                <a:tab pos="647700" algn="l"/>
                <a:tab pos="1562100" algn="l"/>
                <a:tab pos="2476500" algn="l"/>
                <a:tab pos="3390900" algn="l"/>
                <a:tab pos="4305300" algn="l"/>
                <a:tab pos="5219700" algn="l"/>
                <a:tab pos="6134100" algn="l"/>
                <a:tab pos="7048500" algn="l"/>
                <a:tab pos="7962900" algn="l"/>
                <a:tab pos="8877300" algn="l"/>
                <a:tab pos="9791700" algn="l"/>
                <a:tab pos="10134600" algn="l"/>
                <a:tab pos="10858500" algn="l"/>
                <a:tab pos="11582400" algn="l"/>
              </a:tabLst>
            </a:pPr>
            <a:endParaRPr lang="en-US" dirty="0" smtClean="0">
              <a:solidFill>
                <a:srgbClr val="E40020"/>
              </a:solidFill>
              <a:latin typeface="Helvetica Neue" charset="0"/>
            </a:endParaRPr>
          </a:p>
          <a:p>
            <a:pPr marL="457200" indent="-457200">
              <a:buClr>
                <a:srgbClr val="606060"/>
              </a:buClr>
              <a:tabLst>
                <a:tab pos="647700" algn="l"/>
                <a:tab pos="1562100" algn="l"/>
                <a:tab pos="2476500" algn="l"/>
                <a:tab pos="3390900" algn="l"/>
                <a:tab pos="4305300" algn="l"/>
                <a:tab pos="5219700" algn="l"/>
                <a:tab pos="6134100" algn="l"/>
                <a:tab pos="7048500" algn="l"/>
                <a:tab pos="7962900" algn="l"/>
                <a:tab pos="8877300" algn="l"/>
                <a:tab pos="9791700" algn="l"/>
                <a:tab pos="10134600" algn="l"/>
                <a:tab pos="10858500" algn="l"/>
                <a:tab pos="11582400" algn="l"/>
              </a:tabLst>
            </a:pPr>
            <a:r>
              <a:rPr lang="en-US" dirty="0">
                <a:solidFill>
                  <a:srgbClr val="E40020"/>
                </a:solidFill>
                <a:latin typeface="Helvetica Neue" charset="0"/>
              </a:rPr>
              <a:t>Only O</a:t>
            </a:r>
            <a:r>
              <a:rPr lang="en-US" baseline="-25000" dirty="0">
                <a:solidFill>
                  <a:srgbClr val="E40020"/>
                </a:solidFill>
                <a:latin typeface="Helvetica Neue" charset="0"/>
              </a:rPr>
              <a:t>3</a:t>
            </a:r>
            <a:r>
              <a:rPr lang="en-US" dirty="0">
                <a:solidFill>
                  <a:srgbClr val="E40020"/>
                </a:solidFill>
                <a:latin typeface="Helvetica Neue" charset="0"/>
              </a:rPr>
              <a:t>, CO</a:t>
            </a:r>
            <a:r>
              <a:rPr lang="en-US" baseline="-25000" dirty="0">
                <a:solidFill>
                  <a:srgbClr val="E40020"/>
                </a:solidFill>
                <a:latin typeface="Helvetica Neue" charset="0"/>
              </a:rPr>
              <a:t>2</a:t>
            </a:r>
            <a:r>
              <a:rPr lang="en-US" dirty="0">
                <a:solidFill>
                  <a:srgbClr val="E40020"/>
                </a:solidFill>
                <a:latin typeface="Helvetica Neue" charset="0"/>
              </a:rPr>
              <a:t> and </a:t>
            </a:r>
            <a:r>
              <a:rPr lang="en-US" dirty="0" smtClean="0">
                <a:solidFill>
                  <a:srgbClr val="E40020"/>
                </a:solidFill>
                <a:latin typeface="Helvetica Neue" charset="0"/>
              </a:rPr>
              <a:t>NO</a:t>
            </a:r>
            <a:r>
              <a:rPr lang="en-US" baseline="-25000" dirty="0" smtClean="0">
                <a:solidFill>
                  <a:srgbClr val="E40020"/>
                </a:solidFill>
                <a:latin typeface="Helvetica Neue" charset="0"/>
              </a:rPr>
              <a:t>X </a:t>
            </a:r>
            <a:r>
              <a:rPr lang="en-US" dirty="0" smtClean="0">
                <a:solidFill>
                  <a:srgbClr val="E40020"/>
                </a:solidFill>
                <a:latin typeface="Helvetica Neue" charset="0"/>
              </a:rPr>
              <a:t>are (perhaps) relevant for us!</a:t>
            </a:r>
          </a:p>
          <a:p>
            <a:pPr marL="0" indent="0">
              <a:buClr>
                <a:srgbClr val="606060"/>
              </a:buClr>
              <a:buNone/>
              <a:tabLst>
                <a:tab pos="647700" algn="l"/>
                <a:tab pos="1562100" algn="l"/>
                <a:tab pos="2476500" algn="l"/>
                <a:tab pos="3390900" algn="l"/>
                <a:tab pos="4305300" algn="l"/>
                <a:tab pos="5219700" algn="l"/>
                <a:tab pos="6134100" algn="l"/>
                <a:tab pos="7048500" algn="l"/>
                <a:tab pos="7962900" algn="l"/>
                <a:tab pos="8877300" algn="l"/>
                <a:tab pos="9791700" algn="l"/>
                <a:tab pos="10134600" algn="l"/>
                <a:tab pos="10858500" algn="l"/>
                <a:tab pos="11582400" algn="l"/>
              </a:tabLst>
            </a:pPr>
            <a:endParaRPr lang="en-US" dirty="0" smtClean="0">
              <a:solidFill>
                <a:srgbClr val="E40020"/>
              </a:solidFill>
              <a:latin typeface="Helvetica Neue" charset="0"/>
            </a:endParaRPr>
          </a:p>
          <a:p>
            <a:r>
              <a:rPr lang="en-US" dirty="0" smtClean="0">
                <a:latin typeface="Helvetica Neue"/>
                <a:cs typeface="Helvetica Neue"/>
              </a:rPr>
              <a:t>The </a:t>
            </a:r>
            <a:r>
              <a:rPr lang="en-US" dirty="0" smtClean="0">
                <a:solidFill>
                  <a:schemeClr val="accent1"/>
                </a:solidFill>
                <a:latin typeface="Helvetica Neue"/>
                <a:cs typeface="Helvetica Neue"/>
              </a:rPr>
              <a:t>IG2</a:t>
            </a:r>
            <a:r>
              <a:rPr lang="en-US" dirty="0" smtClean="0">
                <a:latin typeface="Helvetica Neue"/>
                <a:cs typeface="Helvetica Neue"/>
              </a:rPr>
              <a:t> model has been used by INFN Torino, claimed to be accurate, but not yet cross-calibrated with our instruments (or other databases). </a:t>
            </a:r>
          </a:p>
          <a:p>
            <a:endParaRPr lang="en-US" dirty="0">
              <a:latin typeface="Helvetica Neue"/>
              <a:cs typeface="Helvetica Neue"/>
            </a:endParaRPr>
          </a:p>
          <a:p>
            <a:r>
              <a:rPr lang="en-US" dirty="0" smtClean="0">
                <a:latin typeface="Helvetica Neue"/>
                <a:cs typeface="Helvetica Neue"/>
              </a:rPr>
              <a:t>The effect is small though (at least much, much smaller than the density effects)</a:t>
            </a:r>
            <a:endParaRPr lang="en-US" dirty="0">
              <a:latin typeface="Helvetica Neue"/>
              <a:cs typeface="Helvetica Neue"/>
            </a:endParaRPr>
          </a:p>
          <a:p>
            <a:pPr marL="0" indent="0">
              <a:buNone/>
            </a:pPr>
            <a:endParaRPr lang="en-US" dirty="0">
              <a:latin typeface="Helvetica Neue"/>
              <a:cs typeface="Helvetica Neue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41144" y="1354002"/>
            <a:ext cx="82900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000000"/>
                </a:solidFill>
                <a:latin typeface="Helvetica Neue" charset="0"/>
              </a:rPr>
              <a:t>Has effects on size of Cherenkov light pool (via shower altitude and Cherenkov angle) and transmission of Cherenkov light</a:t>
            </a:r>
            <a:endParaRPr lang="en-US" sz="2000" b="1" dirty="0">
              <a:latin typeface="Fira sans"/>
              <a:cs typeface="Fira sans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8680" y="1418546"/>
            <a:ext cx="6903760" cy="4869452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1688946" y="5390479"/>
            <a:ext cx="343415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/>
              <a:t>Credits: </a:t>
            </a:r>
            <a:r>
              <a:rPr lang="en-GB" sz="1600" dirty="0" err="1" smtClean="0"/>
              <a:t>Piero</a:t>
            </a:r>
            <a:r>
              <a:rPr lang="en-GB" sz="1600" dirty="0" smtClean="0"/>
              <a:t> </a:t>
            </a:r>
            <a:r>
              <a:rPr lang="en-GB" sz="1600" dirty="0" err="1" smtClean="0"/>
              <a:t>Vallania</a:t>
            </a:r>
            <a:r>
              <a:rPr lang="en-GB" sz="1600" dirty="0" smtClean="0"/>
              <a:t>, Bianca </a:t>
            </a:r>
            <a:r>
              <a:rPr lang="en-GB" sz="1600" dirty="0" err="1" smtClean="0"/>
              <a:t>Binelli</a:t>
            </a:r>
            <a:r>
              <a:rPr lang="en-GB" sz="1600" dirty="0" smtClean="0"/>
              <a:t>, </a:t>
            </a:r>
          </a:p>
          <a:p>
            <a:r>
              <a:rPr lang="en-GB" sz="1600" dirty="0" smtClean="0"/>
              <a:t>C</a:t>
            </a:r>
            <a:r>
              <a:rPr lang="en-GB" sz="1600" dirty="0"/>
              <a:t>. </a:t>
            </a:r>
            <a:r>
              <a:rPr lang="en-GB" sz="1600" dirty="0" err="1" smtClean="0"/>
              <a:t>Bigongiari</a:t>
            </a:r>
            <a:r>
              <a:rPr lang="en-GB" sz="1600" dirty="0" smtClean="0"/>
              <a:t>, </a:t>
            </a:r>
            <a:r>
              <a:rPr lang="en-GB" sz="1600" dirty="0"/>
              <a:t>F. Di </a:t>
            </a:r>
            <a:r>
              <a:rPr lang="en-GB" sz="1600" dirty="0" err="1" smtClean="0"/>
              <a:t>Pierro</a:t>
            </a:r>
            <a:r>
              <a:rPr lang="en-GB" sz="1600" dirty="0" smtClean="0"/>
              <a:t>, </a:t>
            </a:r>
            <a:r>
              <a:rPr lang="en-GB" sz="1600" dirty="0"/>
              <a:t>E. </a:t>
            </a:r>
            <a:r>
              <a:rPr lang="en-GB" sz="1600" dirty="0" err="1" smtClean="0"/>
              <a:t>Papandrea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21245682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Molecular profile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41144" y="1354002"/>
            <a:ext cx="82900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000000"/>
                </a:solidFill>
                <a:latin typeface="Helvetica Neue" charset="0"/>
              </a:rPr>
              <a:t>Ozone has been studied in detail at </a:t>
            </a:r>
            <a:r>
              <a:rPr lang="en-US" sz="2000" b="1" dirty="0" err="1" smtClean="0">
                <a:solidFill>
                  <a:srgbClr val="000000"/>
                </a:solidFill>
                <a:latin typeface="Helvetica Neue" charset="0"/>
              </a:rPr>
              <a:t>Izaña</a:t>
            </a:r>
            <a:r>
              <a:rPr lang="en-US" sz="2000" b="1" dirty="0" smtClean="0">
                <a:solidFill>
                  <a:srgbClr val="000000"/>
                </a:solidFill>
                <a:latin typeface="Helvetica Neue" charset="0"/>
              </a:rPr>
              <a:t> (Tenerife), 2400 m </a:t>
            </a:r>
            <a:r>
              <a:rPr lang="en-US" sz="2000" b="1" dirty="0" err="1" smtClean="0">
                <a:solidFill>
                  <a:srgbClr val="000000"/>
                </a:solidFill>
                <a:latin typeface="Helvetica Neue" charset="0"/>
              </a:rPr>
              <a:t>a.s.l</a:t>
            </a:r>
            <a:r>
              <a:rPr lang="en-US" sz="2000" b="1" dirty="0" smtClean="0">
                <a:solidFill>
                  <a:srgbClr val="000000"/>
                </a:solidFill>
                <a:latin typeface="Helvetica Neue" charset="0"/>
              </a:rPr>
              <a:t>.</a:t>
            </a:r>
            <a:endParaRPr lang="en-US" sz="2000" b="1" dirty="0">
              <a:latin typeface="Fira sans"/>
              <a:cs typeface="Fira sans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148620" y="5376969"/>
            <a:ext cx="403057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>
                <a:solidFill>
                  <a:srgbClr val="0000FF"/>
                </a:solidFill>
              </a:rPr>
              <a:t>E. Cuevas et al., “</a:t>
            </a:r>
            <a:r>
              <a:rPr lang="en-GB" sz="1600" b="1" dirty="0">
                <a:solidFill>
                  <a:srgbClr val="0000FF"/>
                </a:solidFill>
              </a:rPr>
              <a:t>Assessment of </a:t>
            </a:r>
            <a:r>
              <a:rPr lang="en-GB" sz="1600" b="1" dirty="0" smtClean="0">
                <a:solidFill>
                  <a:srgbClr val="0000FF"/>
                </a:solidFill>
              </a:rPr>
              <a:t>atmospheric</a:t>
            </a:r>
          </a:p>
          <a:p>
            <a:r>
              <a:rPr lang="en-GB" sz="1600" b="1" dirty="0" smtClean="0">
                <a:solidFill>
                  <a:srgbClr val="0000FF"/>
                </a:solidFill>
              </a:rPr>
              <a:t> </a:t>
            </a:r>
            <a:r>
              <a:rPr lang="en-GB" sz="1600" b="1" dirty="0">
                <a:solidFill>
                  <a:srgbClr val="0000FF"/>
                </a:solidFill>
              </a:rPr>
              <a:t>processes driving ozone variations in </a:t>
            </a:r>
            <a:r>
              <a:rPr lang="en-GB" sz="1600" b="1" dirty="0" smtClean="0">
                <a:solidFill>
                  <a:srgbClr val="0000FF"/>
                </a:solidFill>
              </a:rPr>
              <a:t>the </a:t>
            </a:r>
            <a:endParaRPr lang="en-GB" sz="1600" dirty="0">
              <a:solidFill>
                <a:srgbClr val="0000FF"/>
              </a:solidFill>
            </a:endParaRPr>
          </a:p>
          <a:p>
            <a:r>
              <a:rPr lang="en-GB" sz="1600" b="1" dirty="0">
                <a:solidFill>
                  <a:srgbClr val="0000FF"/>
                </a:solidFill>
              </a:rPr>
              <a:t>subtropical North Atlantic free </a:t>
            </a:r>
            <a:r>
              <a:rPr lang="en-GB" sz="1600" b="1" dirty="0" smtClean="0">
                <a:solidFill>
                  <a:srgbClr val="0000FF"/>
                </a:solidFill>
              </a:rPr>
              <a:t>troposphere”,</a:t>
            </a:r>
          </a:p>
          <a:p>
            <a:r>
              <a:rPr lang="nb-NO" sz="1600" dirty="0" smtClean="0">
                <a:solidFill>
                  <a:srgbClr val="0000FF"/>
                </a:solidFill>
              </a:rPr>
              <a:t>Atmos</a:t>
            </a:r>
            <a:r>
              <a:rPr lang="nb-NO" sz="1600" dirty="0">
                <a:solidFill>
                  <a:srgbClr val="0000FF"/>
                </a:solidFill>
              </a:rPr>
              <a:t>. </a:t>
            </a:r>
            <a:r>
              <a:rPr lang="nb-NO" sz="1600" dirty="0" err="1">
                <a:solidFill>
                  <a:srgbClr val="0000FF"/>
                </a:solidFill>
              </a:rPr>
              <a:t>Chem</a:t>
            </a:r>
            <a:r>
              <a:rPr lang="nb-NO" sz="1600" dirty="0">
                <a:solidFill>
                  <a:srgbClr val="0000FF"/>
                </a:solidFill>
              </a:rPr>
              <a:t>. </a:t>
            </a:r>
            <a:r>
              <a:rPr lang="nb-NO" sz="1600" dirty="0" err="1">
                <a:solidFill>
                  <a:srgbClr val="0000FF"/>
                </a:solidFill>
              </a:rPr>
              <a:t>Phys</a:t>
            </a:r>
            <a:r>
              <a:rPr lang="nb-NO" sz="1600" dirty="0">
                <a:solidFill>
                  <a:srgbClr val="0000FF"/>
                </a:solidFill>
              </a:rPr>
              <a:t>., 13, 1973–1998, 2013 </a:t>
            </a:r>
            <a:endParaRPr lang="nb-NO" sz="1600" dirty="0">
              <a:solidFill>
                <a:srgbClr val="0000FF"/>
              </a:solidFill>
            </a:endParaRPr>
          </a:p>
          <a:p>
            <a:endParaRPr lang="en-GB" sz="1600" dirty="0"/>
          </a:p>
          <a:p>
            <a:endParaRPr lang="en-GB" sz="1600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3996" y="1855788"/>
            <a:ext cx="5118100" cy="445770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69298"/>
            <a:ext cx="4260328" cy="2913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0651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Molecular profile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41144" y="1354002"/>
            <a:ext cx="829004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000000"/>
                </a:solidFill>
                <a:latin typeface="Helvetica Neue" charset="0"/>
              </a:rPr>
              <a:t>Ozone at high troposphere is correlated with a parameter called “Potential </a:t>
            </a:r>
            <a:r>
              <a:rPr lang="en-US" sz="2000" b="1" dirty="0" err="1" smtClean="0">
                <a:solidFill>
                  <a:srgbClr val="000000"/>
                </a:solidFill>
                <a:latin typeface="Helvetica Neue" charset="0"/>
              </a:rPr>
              <a:t>vorticitiy</a:t>
            </a:r>
            <a:r>
              <a:rPr lang="en-US" sz="2000" b="1" dirty="0" smtClean="0">
                <a:solidFill>
                  <a:srgbClr val="000000"/>
                </a:solidFill>
                <a:latin typeface="Helvetica Neue" charset="0"/>
              </a:rPr>
              <a:t>” (PV), measured in units of  PVU. </a:t>
            </a:r>
          </a:p>
          <a:p>
            <a:endParaRPr lang="en-US" sz="2000" b="1" dirty="0">
              <a:solidFill>
                <a:srgbClr val="000000"/>
              </a:solidFill>
              <a:latin typeface="Helvetica Neue" charset="0"/>
            </a:endParaRPr>
          </a:p>
          <a:p>
            <a:r>
              <a:rPr lang="en-US" sz="2000" b="1" dirty="0" smtClean="0">
                <a:solidFill>
                  <a:srgbClr val="000000"/>
                </a:solidFill>
                <a:latin typeface="Helvetica Neue" charset="0"/>
              </a:rPr>
              <a:t>Situations with PVU&gt;1.0 indicate stratospheric intrusions into the upper troposphere and hence high O</a:t>
            </a:r>
            <a:r>
              <a:rPr lang="en-US" sz="2000" b="1" baseline="-25000" dirty="0" smtClean="0">
                <a:solidFill>
                  <a:srgbClr val="000000"/>
                </a:solidFill>
                <a:latin typeface="Helvetica Neue" charset="0"/>
              </a:rPr>
              <a:t>3</a:t>
            </a:r>
            <a:r>
              <a:rPr lang="en-US" sz="2000" b="1" dirty="0" smtClean="0">
                <a:solidFill>
                  <a:srgbClr val="000000"/>
                </a:solidFill>
                <a:latin typeface="Helvetica Neue" charset="0"/>
              </a:rPr>
              <a:t> concentrations.</a:t>
            </a:r>
            <a:endParaRPr lang="en-US" sz="2000" b="1" dirty="0">
              <a:latin typeface="Fira sans"/>
              <a:cs typeface="Fira sans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148620" y="5822798"/>
            <a:ext cx="878257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srgbClr val="0000FF"/>
                </a:solidFill>
              </a:rPr>
              <a:t>E. Cuevas et al., “</a:t>
            </a:r>
            <a:r>
              <a:rPr lang="en-GB" sz="1600" b="1" dirty="0">
                <a:solidFill>
                  <a:srgbClr val="0000FF"/>
                </a:solidFill>
              </a:rPr>
              <a:t>Assessment of </a:t>
            </a:r>
            <a:r>
              <a:rPr lang="en-GB" sz="1600" b="1" dirty="0" smtClean="0">
                <a:solidFill>
                  <a:srgbClr val="0000FF"/>
                </a:solidFill>
              </a:rPr>
              <a:t>atmospheric </a:t>
            </a:r>
            <a:r>
              <a:rPr lang="en-GB" sz="1600" b="1" dirty="0">
                <a:solidFill>
                  <a:srgbClr val="0000FF"/>
                </a:solidFill>
              </a:rPr>
              <a:t>processes driving ozone variations in </a:t>
            </a:r>
            <a:r>
              <a:rPr lang="en-GB" sz="1600" b="1" dirty="0" smtClean="0">
                <a:solidFill>
                  <a:srgbClr val="0000FF"/>
                </a:solidFill>
              </a:rPr>
              <a:t>the subtropical </a:t>
            </a:r>
            <a:r>
              <a:rPr lang="en-GB" sz="1600" b="1" dirty="0">
                <a:solidFill>
                  <a:srgbClr val="0000FF"/>
                </a:solidFill>
              </a:rPr>
              <a:t>North Atlantic free </a:t>
            </a:r>
            <a:r>
              <a:rPr lang="en-GB" sz="1600" b="1" dirty="0" smtClean="0">
                <a:solidFill>
                  <a:srgbClr val="0000FF"/>
                </a:solidFill>
              </a:rPr>
              <a:t>troposphere”, </a:t>
            </a:r>
            <a:r>
              <a:rPr lang="nb-NO" sz="1600" dirty="0" smtClean="0">
                <a:solidFill>
                  <a:srgbClr val="0000FF"/>
                </a:solidFill>
              </a:rPr>
              <a:t>Atmos</a:t>
            </a:r>
            <a:r>
              <a:rPr lang="nb-NO" sz="1600" dirty="0">
                <a:solidFill>
                  <a:srgbClr val="0000FF"/>
                </a:solidFill>
              </a:rPr>
              <a:t>. </a:t>
            </a:r>
            <a:r>
              <a:rPr lang="nb-NO" sz="1600" dirty="0" err="1">
                <a:solidFill>
                  <a:srgbClr val="0000FF"/>
                </a:solidFill>
              </a:rPr>
              <a:t>Chem</a:t>
            </a:r>
            <a:r>
              <a:rPr lang="nb-NO" sz="1600" dirty="0">
                <a:solidFill>
                  <a:srgbClr val="0000FF"/>
                </a:solidFill>
              </a:rPr>
              <a:t>. </a:t>
            </a:r>
            <a:r>
              <a:rPr lang="nb-NO" sz="1600" dirty="0" err="1">
                <a:solidFill>
                  <a:srgbClr val="0000FF"/>
                </a:solidFill>
              </a:rPr>
              <a:t>Phys</a:t>
            </a:r>
            <a:r>
              <a:rPr lang="nb-NO" sz="1600" dirty="0">
                <a:solidFill>
                  <a:srgbClr val="0000FF"/>
                </a:solidFill>
              </a:rPr>
              <a:t>., 13, 1973–1998, 2013 </a:t>
            </a:r>
            <a:endParaRPr lang="nb-NO" sz="16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74040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TA PowerPoint">
      <a:dk1>
        <a:srgbClr val="00204E"/>
      </a:dk1>
      <a:lt1>
        <a:sysClr val="window" lastClr="FFFFFF"/>
      </a:lt1>
      <a:dk2>
        <a:srgbClr val="595959"/>
      </a:dk2>
      <a:lt2>
        <a:srgbClr val="EEECE1"/>
      </a:lt2>
      <a:accent1>
        <a:srgbClr val="E00034"/>
      </a:accent1>
      <a:accent2>
        <a:srgbClr val="0098C3"/>
      </a:accent2>
      <a:accent3>
        <a:srgbClr val="63B845"/>
      </a:accent3>
      <a:accent4>
        <a:srgbClr val="8064A2"/>
      </a:accent4>
      <a:accent5>
        <a:srgbClr val="F3E653"/>
      </a:accent5>
      <a:accent6>
        <a:srgbClr val="F79D13"/>
      </a:accent6>
      <a:hlink>
        <a:srgbClr val="0098C3"/>
      </a:hlink>
      <a:folHlink>
        <a:srgbClr val="AB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EED2E8722D3424D829C842C3F0ABD94" ma:contentTypeVersion="10" ma:contentTypeDescription="Create a new document." ma:contentTypeScope="" ma:versionID="505674f19f4191f5898ea4e078bae496">
  <xsd:schema xmlns:xsd="http://www.w3.org/2001/XMLSchema" xmlns:xs="http://www.w3.org/2001/XMLSchema" xmlns:p="http://schemas.microsoft.com/office/2006/metadata/properties" xmlns:ns2="ce7a6e4b-0f6a-4611-a079-2a9736700155" targetNamespace="http://schemas.microsoft.com/office/2006/metadata/properties" ma:root="true" ma:fieldsID="0a249e5bf2c21b26bfe027346b5d9f05" ns2:_="">
    <xsd:import namespace="ce7a6e4b-0f6a-4611-a079-2a9736700155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7a6e4b-0f6a-4611-a079-2a9736700155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Conserver l’ID" ma:description="Conserver l’ID lors de l’ajout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ce7a6e4b-0f6a-4611-a079-2a9736700155">CTADOC-683-83</_dlc_DocId>
    <_dlc_DocIdUrl xmlns="ce7a6e4b-0f6a-4611-a079-2a9736700155">
      <Url>https://portal.cta-observatory.org/WG/outreach/_layouts/DocIdRedir.aspx?ID=CTADOC-683-83</Url>
      <Description>CTADOC-683-83</Description>
    </_dlc_DocIdUrl>
  </documentManagement>
</p:properties>
</file>

<file path=customXml/itemProps1.xml><?xml version="1.0" encoding="utf-8"?>
<ds:datastoreItem xmlns:ds="http://schemas.openxmlformats.org/officeDocument/2006/customXml" ds:itemID="{CF0E4240-2FCF-4F82-8088-9AB850D4DB5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C6AFBE4-03C6-443F-9EF3-262F4F650CB0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EBB473C7-9D75-48CC-8F31-546BD22B712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e7a6e4b-0f6a-4611-a079-2a973670015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30218342-4946-494B-9303-3838FDD18D2B}">
  <ds:schemaRefs>
    <ds:schemaRef ds:uri="http://schemas.microsoft.com/office/2006/metadata/properties"/>
    <ds:schemaRef ds:uri="http://schemas.microsoft.com/office/infopath/2007/PartnerControls"/>
    <ds:schemaRef ds:uri="ce7a6e4b-0f6a-4611-a079-2a973670015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4283</TotalTime>
  <Words>2109</Words>
  <Application>Microsoft Macintosh PowerPoint</Application>
  <PresentationFormat>Presentación en pantalla (4:3)</PresentationFormat>
  <Paragraphs>306</Paragraphs>
  <Slides>45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45</vt:i4>
      </vt:variant>
    </vt:vector>
  </HeadingPairs>
  <TitlesOfParts>
    <vt:vector size="46" baseType="lpstr">
      <vt:lpstr>Office Theme</vt:lpstr>
      <vt:lpstr>Presentación de PowerPoint</vt:lpstr>
      <vt:lpstr>Site Climatology at ORM</vt:lpstr>
      <vt:lpstr>Molecular profiles</vt:lpstr>
      <vt:lpstr>Molecular profile</vt:lpstr>
      <vt:lpstr>Molecular profile</vt:lpstr>
      <vt:lpstr>Molecular profile</vt:lpstr>
      <vt:lpstr>Molecular profile</vt:lpstr>
      <vt:lpstr>Molecular profile</vt:lpstr>
      <vt:lpstr>Molecular profile</vt:lpstr>
      <vt:lpstr>Molecular profile</vt:lpstr>
      <vt:lpstr>Molecular profile</vt:lpstr>
      <vt:lpstr>Molecular profile</vt:lpstr>
      <vt:lpstr>Molecular profile</vt:lpstr>
      <vt:lpstr>Molecular profile</vt:lpstr>
      <vt:lpstr>Molecular profile  Simulation input for the MC studies</vt:lpstr>
      <vt:lpstr>Molecular profile </vt:lpstr>
      <vt:lpstr>Aerosol profiles</vt:lpstr>
      <vt:lpstr>Aerosol profiles</vt:lpstr>
      <vt:lpstr>Aerosol profiles</vt:lpstr>
      <vt:lpstr>Aerosol profiles</vt:lpstr>
      <vt:lpstr>Aerosol profiles</vt:lpstr>
      <vt:lpstr>Aerosol profiles</vt:lpstr>
      <vt:lpstr>Aerosol profiles</vt:lpstr>
      <vt:lpstr>Particle size distributions</vt:lpstr>
      <vt:lpstr>Particle size distributions</vt:lpstr>
      <vt:lpstr>Particle size distributions</vt:lpstr>
      <vt:lpstr>Aerosol Extinction coefficients</vt:lpstr>
      <vt:lpstr>Aerosol optical extinction coefficients</vt:lpstr>
      <vt:lpstr>Aerosol AODs</vt:lpstr>
      <vt:lpstr>Aerosol profiles</vt:lpstr>
      <vt:lpstr>Impact of aerosol intrusions on IACT data</vt:lpstr>
      <vt:lpstr>Impact of aerosol intrusions on IACT data</vt:lpstr>
      <vt:lpstr>Impact of aerosol intrusions on IACT data</vt:lpstr>
      <vt:lpstr>Impact of clouds on IACT data</vt:lpstr>
      <vt:lpstr>Impact of aerosol intrusions on IACT data</vt:lpstr>
      <vt:lpstr>Impact of aerosols (calima and clouds) on IACT energy threshold</vt:lpstr>
      <vt:lpstr>Impact of aerosols (calima and clouds) on IACT on energy scale</vt:lpstr>
      <vt:lpstr>Impact of aerosols (calima and clouds) on IACT reconstructed spectral index</vt:lpstr>
      <vt:lpstr>Impact of aerosols (calima and clouds) on IACT reconstructed flux</vt:lpstr>
      <vt:lpstr>12 years of MAGIC weather station data</vt:lpstr>
      <vt:lpstr>Wind measurements</vt:lpstr>
      <vt:lpstr>Wind measurements</vt:lpstr>
      <vt:lpstr>Wind measurements</vt:lpstr>
      <vt:lpstr>Humidity measurements and rain</vt:lpstr>
      <vt:lpstr>Rain and humidity sensors </vt:lpstr>
    </vt:vector>
  </TitlesOfParts>
  <Company>pm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 m</dc:creator>
  <cp:lastModifiedBy>Markus Gaug</cp:lastModifiedBy>
  <cp:revision>160</cp:revision>
  <cp:lastPrinted>2016-01-05T09:40:37Z</cp:lastPrinted>
  <dcterms:created xsi:type="dcterms:W3CDTF">2015-11-08T21:38:01Z</dcterms:created>
  <dcterms:modified xsi:type="dcterms:W3CDTF">2016-06-20T10:53:51Z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0x010100CEED2E8722D3424D829C842C3F0ABD94</vt:lpwstr>
  </property>
  <property fmtid="{D5CDD505-2E9C-101B-9397-08002B2CF9AE}" pid="3" name="_dlc_DocIdItemGuid">
    <vt:lpwstr>ff12e6d5-fbd0-4165-9af9-97d24c1afb4f</vt:lpwstr>
  </property>
</Properties>
</file>