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57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64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63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52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17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4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23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349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97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54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76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5D15-5006-46FE-9AAB-FD05E3C28559}" type="datetimeFigureOut">
              <a:rPr lang="ca-ES" smtClean="0"/>
              <a:t>20/06/16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8387-FC22-43E2-9CE6-522353291D8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6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Weather monitoring status and plans @ </a:t>
            </a:r>
            <a:r>
              <a:rPr lang="en-US" sz="4000" dirty="0" err="1" smtClean="0"/>
              <a:t>Armazones</a:t>
            </a:r>
            <a:r>
              <a:rPr lang="en-US" sz="4000" dirty="0" smtClean="0"/>
              <a:t> 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86409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Lluís Font and Markus Gaug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UAB &amp; CERES-IEEC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1584176" cy="10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49" y="2996953"/>
            <a:ext cx="2624787" cy="17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28192" cy="9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60212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Central </a:t>
            </a:r>
            <a:r>
              <a:rPr lang="es-ES" dirty="0" err="1" smtClean="0"/>
              <a:t>Calibration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meeting</a:t>
            </a:r>
          </a:p>
          <a:p>
            <a:pPr algn="ctr"/>
            <a:r>
              <a:rPr lang="es-ES" dirty="0" smtClean="0"/>
              <a:t>        Barcelona 20-23 June 2016</a:t>
            </a:r>
            <a:endParaRPr lang="ca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016695" cy="20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4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9" name="CuadroTexto 6"/>
          <p:cNvSpPr txBox="1"/>
          <p:nvPr/>
        </p:nvSpPr>
        <p:spPr>
          <a:xfrm>
            <a:off x="502707" y="1597826"/>
            <a:ext cx="7966109" cy="132343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Provide the site with weather monitoring information to guarantee safety operation of the telescopes. Prevent equipment damage.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Contribute to the site climatology and full atmospheric characterization of the site.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502707" y="1124744"/>
            <a:ext cx="1383436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goals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503459" y="2996952"/>
            <a:ext cx="214093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strategy</a:t>
            </a:r>
          </a:p>
        </p:txBody>
      </p:sp>
      <p:sp>
        <p:nvSpPr>
          <p:cNvPr id="13" name="CuadroTexto 6"/>
          <p:cNvSpPr txBox="1"/>
          <p:nvPr/>
        </p:nvSpPr>
        <p:spPr>
          <a:xfrm>
            <a:off x="502707" y="3591596"/>
            <a:ext cx="8339668" cy="224676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Acquire robust WS and weather monitoring instrumentation (24/365 with no failure for 30 years of remote operation)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Redundancy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Final selection and placement of the sensors is site-specific (Classic WS + anemometers +  rain sensors + complementary instruments)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Production: all equipment and implementation for methods that are part of the final observatory 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2501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54095" y="692697"/>
            <a:ext cx="6358265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Southern Site: </a:t>
            </a:r>
            <a:r>
              <a:rPr lang="en-US" sz="4000" dirty="0" err="1" smtClean="0"/>
              <a:t>Armazones</a:t>
            </a:r>
            <a:endParaRPr lang="ca-E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Pre-production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28926"/>
              </p:ext>
            </p:extLst>
          </p:nvPr>
        </p:nvGraphicFramePr>
        <p:xfrm>
          <a:off x="395536" y="1687949"/>
          <a:ext cx="4464496" cy="2800350"/>
        </p:xfrm>
        <a:graphic>
          <a:graphicData uri="http://schemas.openxmlformats.org/drawingml/2006/table">
            <a:tbl>
              <a:tblPr/>
              <a:tblGrid>
                <a:gridCol w="1080120"/>
                <a:gridCol w="144016"/>
                <a:gridCol w="72008"/>
                <a:gridCol w="72008"/>
                <a:gridCol w="72008"/>
                <a:gridCol w="72008"/>
                <a:gridCol w="144016"/>
                <a:gridCol w="216024"/>
                <a:gridCol w="1008112"/>
                <a:gridCol w="216024"/>
                <a:gridCol w="216024"/>
                <a:gridCol w="1152128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 Instruments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field mills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Dust counters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Accelerometers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Rain radars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 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932040" y="220486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262762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0" y="35010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ym typeface="Wingdings"/>
              </a:rPr>
              <a:t></a:t>
            </a:r>
            <a:endParaRPr lang="ca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20486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Probably</a:t>
            </a:r>
            <a:r>
              <a:rPr lang="es-ES" sz="1400" dirty="0" smtClean="0"/>
              <a:t> </a:t>
            </a: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needed</a:t>
            </a:r>
            <a:r>
              <a:rPr lang="es-ES" sz="1400" dirty="0" smtClean="0"/>
              <a:t>. </a:t>
            </a:r>
            <a:r>
              <a:rPr lang="es-ES" sz="1400" dirty="0" err="1" smtClean="0"/>
              <a:t>Still</a:t>
            </a:r>
            <a:r>
              <a:rPr lang="es-ES" sz="1400" dirty="0" smtClean="0"/>
              <a:t> to be </a:t>
            </a:r>
            <a:r>
              <a:rPr lang="es-ES" sz="1400" dirty="0" err="1" smtClean="0"/>
              <a:t>studied</a:t>
            </a:r>
            <a:r>
              <a:rPr lang="es-ES" sz="1400" dirty="0" smtClean="0"/>
              <a:t>.</a:t>
            </a:r>
            <a:endParaRPr lang="ca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32040" y="40875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20072" y="4077072"/>
            <a:ext cx="327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 smtClean="0"/>
              <a:t>, </a:t>
            </a:r>
            <a:r>
              <a:rPr lang="es-ES" sz="1400" dirty="0" err="1" smtClean="0"/>
              <a:t>although</a:t>
            </a:r>
            <a:r>
              <a:rPr lang="es-ES" sz="1400" dirty="0" smtClean="0"/>
              <a:t> no </a:t>
            </a:r>
            <a:r>
              <a:rPr lang="es-ES" sz="1400" dirty="0" err="1" smtClean="0"/>
              <a:t>studies</a:t>
            </a:r>
            <a:r>
              <a:rPr lang="es-ES" sz="1400" dirty="0" smtClean="0"/>
              <a:t> </a:t>
            </a:r>
            <a:r>
              <a:rPr lang="es-ES" sz="1400" dirty="0" err="1" smtClean="0"/>
              <a:t>performed</a:t>
            </a:r>
            <a:r>
              <a:rPr lang="es-ES" sz="1400" dirty="0" smtClean="0"/>
              <a:t> </a:t>
            </a:r>
            <a:r>
              <a:rPr lang="es-ES" sz="1400" dirty="0" err="1" smtClean="0"/>
              <a:t>yet</a:t>
            </a:r>
            <a:endParaRPr lang="ca-ES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39552" y="5785519"/>
            <a:ext cx="406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Push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usefulness</a:t>
            </a:r>
            <a:r>
              <a:rPr lang="es-ES" sz="1400" dirty="0" smtClean="0"/>
              <a:t> </a:t>
            </a:r>
            <a:r>
              <a:rPr lang="es-ES" sz="1400" dirty="0" err="1" smtClean="0"/>
              <a:t>studies</a:t>
            </a:r>
            <a:endParaRPr lang="ca-ES" sz="1400" dirty="0"/>
          </a:p>
        </p:txBody>
      </p:sp>
      <p:sp>
        <p:nvSpPr>
          <p:cNvPr id="25" name="CuadroTexto 6"/>
          <p:cNvSpPr txBox="1"/>
          <p:nvPr/>
        </p:nvSpPr>
        <p:spPr>
          <a:xfrm>
            <a:off x="358691" y="527101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actions (to do)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2</a:t>
            </a:r>
            <a:endParaRPr lang="ca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39552" y="4797152"/>
            <a:ext cx="450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Coverage</a:t>
            </a:r>
            <a:r>
              <a:rPr lang="es-ES" sz="1400" dirty="0" smtClean="0"/>
              <a:t>: 100% :no </a:t>
            </a:r>
            <a:r>
              <a:rPr lang="es-ES" sz="1400" dirty="0" err="1" smtClean="0"/>
              <a:t>equipment</a:t>
            </a:r>
            <a:r>
              <a:rPr lang="es-ES" sz="1400" dirty="0" smtClean="0"/>
              <a:t> </a:t>
            </a:r>
            <a:r>
              <a:rPr lang="es-ES" sz="1400" dirty="0" err="1" smtClean="0"/>
              <a:t>cost</a:t>
            </a:r>
            <a:r>
              <a:rPr lang="es-ES" sz="1400" dirty="0" smtClean="0"/>
              <a:t>; </a:t>
            </a:r>
            <a:r>
              <a:rPr lang="es-ES" sz="1400" dirty="0" err="1" smtClean="0"/>
              <a:t>only</a:t>
            </a:r>
            <a:r>
              <a:rPr lang="es-ES" sz="1400" dirty="0" smtClean="0"/>
              <a:t> </a:t>
            </a:r>
            <a:r>
              <a:rPr lang="es-ES" sz="1400" dirty="0" err="1" smtClean="0"/>
              <a:t>labour</a:t>
            </a:r>
            <a:r>
              <a:rPr lang="es-ES" sz="1400" dirty="0" smtClean="0"/>
              <a:t> (</a:t>
            </a:r>
            <a:r>
              <a:rPr lang="es-ES" sz="1400" dirty="0" err="1" smtClean="0"/>
              <a:t>FTEs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932040" y="300740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220072" y="29969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 smtClean="0"/>
              <a:t>, </a:t>
            </a:r>
            <a:r>
              <a:rPr lang="es-ES" sz="1400" dirty="0" err="1" smtClean="0"/>
              <a:t>although</a:t>
            </a:r>
            <a:r>
              <a:rPr lang="es-ES" sz="1400" dirty="0" smtClean="0"/>
              <a:t> </a:t>
            </a:r>
            <a:r>
              <a:rPr lang="es-ES" sz="1400" dirty="0" err="1" smtClean="0"/>
              <a:t>analysis</a:t>
            </a:r>
            <a:r>
              <a:rPr lang="es-ES" sz="1400" dirty="0" smtClean="0"/>
              <a:t> </a:t>
            </a:r>
            <a:r>
              <a:rPr lang="es-ES" sz="1400" dirty="0" err="1" smtClean="0"/>
              <a:t>still</a:t>
            </a:r>
            <a:r>
              <a:rPr lang="es-ES" sz="1400" dirty="0" smtClean="0"/>
              <a:t> </a:t>
            </a:r>
            <a:r>
              <a:rPr lang="es-ES" sz="1400" dirty="0" err="1" smtClean="0"/>
              <a:t>ongoing</a:t>
            </a:r>
            <a:endParaRPr lang="ca-ES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220072" y="350925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available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Armazones</a:t>
            </a:r>
            <a:endParaRPr lang="ca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20072" y="24928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aerosol </a:t>
            </a:r>
            <a:r>
              <a:rPr lang="es-ES" sz="1400" dirty="0" err="1" smtClean="0"/>
              <a:t>modelling</a:t>
            </a:r>
            <a:r>
              <a:rPr lang="es-ES" sz="1400" dirty="0" smtClean="0"/>
              <a:t> and </a:t>
            </a:r>
            <a:r>
              <a:rPr lang="es-ES" sz="1400" dirty="0" err="1" smtClean="0"/>
              <a:t>feedback</a:t>
            </a:r>
            <a:r>
              <a:rPr lang="es-ES" sz="1400" dirty="0" smtClean="0"/>
              <a:t> to </a:t>
            </a:r>
            <a:r>
              <a:rPr lang="es-ES" sz="1400" dirty="0" err="1" smtClean="0"/>
              <a:t>operators</a:t>
            </a:r>
            <a:r>
              <a:rPr lang="es-ES" sz="1400" dirty="0" smtClean="0"/>
              <a:t> 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0431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Production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3</a:t>
            </a:r>
            <a:endParaRPr lang="ca-E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69101"/>
              </p:ext>
            </p:extLst>
          </p:nvPr>
        </p:nvGraphicFramePr>
        <p:xfrm>
          <a:off x="430696" y="1772814"/>
          <a:ext cx="4717368" cy="1157195"/>
        </p:xfrm>
        <a:graphic>
          <a:graphicData uri="http://schemas.openxmlformats.org/drawingml/2006/table">
            <a:tbl>
              <a:tblPr/>
              <a:tblGrid>
                <a:gridCol w="540904"/>
                <a:gridCol w="1224136"/>
                <a:gridCol w="1944216"/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374.868,00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Classic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55.135,00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Anemometers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98.928,00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68.051,00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4139952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Whole</a:t>
            </a:r>
            <a:r>
              <a:rPr lang="es-ES" sz="1400" dirty="0" smtClean="0">
                <a:solidFill>
                  <a:srgbClr val="FF0000"/>
                </a:solidFill>
              </a:rPr>
              <a:t> CTA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76056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00B050"/>
                </a:solidFill>
              </a:rPr>
              <a:t>Whole</a:t>
            </a:r>
            <a:r>
              <a:rPr lang="es-ES" sz="1400" dirty="0" smtClean="0">
                <a:solidFill>
                  <a:srgbClr val="00B050"/>
                </a:solidFill>
              </a:rPr>
              <a:t> CTA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21442"/>
              </p:ext>
            </p:extLst>
          </p:nvPr>
        </p:nvGraphicFramePr>
        <p:xfrm>
          <a:off x="5114943" y="1769491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316.339,00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52.484,00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83.226,00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27.876,00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6095661" y="1393031"/>
            <a:ext cx="99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B050"/>
                </a:solidFill>
              </a:rPr>
              <a:t>Armazones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11843"/>
              </p:ext>
            </p:extLst>
          </p:nvPr>
        </p:nvGraphicFramePr>
        <p:xfrm>
          <a:off x="6084168" y="1772816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161.347,00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26.242,00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41.613,00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93.492,00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647564" y="3091605"/>
            <a:ext cx="540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3 </a:t>
            </a:r>
            <a:r>
              <a:rPr lang="es-ES" sz="1400" dirty="0" err="1" smtClean="0"/>
              <a:t>classic</a:t>
            </a:r>
            <a:r>
              <a:rPr lang="es-ES" sz="1400" dirty="0" smtClean="0"/>
              <a:t> WS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(1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41377" y="342900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6 </a:t>
            </a:r>
            <a:r>
              <a:rPr lang="es-ES" sz="1400" dirty="0" err="1" smtClean="0"/>
              <a:t>anemometers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(3 </a:t>
            </a:r>
            <a:r>
              <a:rPr lang="es-ES" sz="1400" dirty="0" err="1" smtClean="0"/>
              <a:t>recycled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</a:t>
            </a:r>
            <a:endParaRPr lang="ca-ES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1377" y="378904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9 rain </a:t>
            </a:r>
            <a:r>
              <a:rPr lang="es-ES" sz="1400" dirty="0" err="1" smtClean="0"/>
              <a:t>sensors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</a:t>
            </a:r>
            <a:endParaRPr lang="ca-ES" sz="14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120074" y="1690736"/>
            <a:ext cx="981038" cy="1371052"/>
          </a:xfrm>
          <a:prstGeom prst="line">
            <a:avLst/>
          </a:prstGeom>
          <a:ln w="635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641377" y="4149080"/>
            <a:ext cx="23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Complementary</a:t>
            </a:r>
            <a:r>
              <a:rPr lang="es-ES" sz="1400" dirty="0" smtClean="0"/>
              <a:t> </a:t>
            </a:r>
            <a:r>
              <a:rPr lang="es-ES" sz="1400" dirty="0" err="1" smtClean="0"/>
              <a:t>instruments</a:t>
            </a:r>
            <a:r>
              <a:rPr lang="es-ES" sz="1400" dirty="0" smtClean="0"/>
              <a:t>:</a:t>
            </a:r>
            <a:endParaRPr lang="ca-ES" sz="1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001417" y="4509120"/>
            <a:ext cx="328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Electric </a:t>
            </a:r>
            <a:r>
              <a:rPr lang="es-ES" sz="1400" dirty="0" err="1" smtClean="0"/>
              <a:t>field</a:t>
            </a:r>
            <a:r>
              <a:rPr lang="es-ES" sz="1400" dirty="0" smtClean="0"/>
              <a:t> </a:t>
            </a:r>
            <a:r>
              <a:rPr lang="es-ES" sz="1400" dirty="0" err="1" smtClean="0"/>
              <a:t>mill</a:t>
            </a:r>
            <a:r>
              <a:rPr lang="es-ES" sz="1400" dirty="0" smtClean="0"/>
              <a:t>:             35.362,00</a:t>
            </a:r>
            <a:endParaRPr lang="ca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001417" y="4777407"/>
            <a:ext cx="28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</a:t>
            </a:r>
            <a:r>
              <a:rPr lang="es-ES" sz="1400" dirty="0" err="1" smtClean="0"/>
              <a:t>dust</a:t>
            </a:r>
            <a:r>
              <a:rPr lang="es-ES" sz="1400" dirty="0" smtClean="0"/>
              <a:t> </a:t>
            </a:r>
            <a:r>
              <a:rPr lang="es-ES" sz="1400" dirty="0" err="1" smtClean="0"/>
              <a:t>counter</a:t>
            </a:r>
            <a:r>
              <a:rPr lang="es-ES" sz="1400" dirty="0" smtClean="0"/>
              <a:t>:                    17.900,00</a:t>
            </a:r>
            <a:endParaRPr lang="ca-E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011356" y="5354934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forecasts</a:t>
            </a:r>
            <a:r>
              <a:rPr lang="es-ES" sz="1400" dirty="0" smtClean="0"/>
              <a:t>:               6.000,00  </a:t>
            </a:r>
            <a:endParaRPr lang="ca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1011356" y="5085184"/>
            <a:ext cx="298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/>
              <a:t>Rain</a:t>
            </a:r>
            <a:r>
              <a:rPr lang="ca-ES" sz="1400" dirty="0"/>
              <a:t> </a:t>
            </a:r>
            <a:r>
              <a:rPr lang="ca-ES" sz="1400" dirty="0" smtClean="0"/>
              <a:t>radars:                    </a:t>
            </a:r>
            <a:r>
              <a:rPr lang="ca-ES" sz="1400" dirty="0" err="1" smtClean="0"/>
              <a:t>Not</a:t>
            </a:r>
            <a:r>
              <a:rPr lang="ca-ES" sz="1400" dirty="0" smtClean="0"/>
              <a:t> </a:t>
            </a:r>
            <a:r>
              <a:rPr lang="ca-ES" sz="1400" dirty="0" err="1" smtClean="0"/>
              <a:t>available</a:t>
            </a:r>
            <a:endParaRPr lang="ca-ES" sz="1400" dirty="0"/>
          </a:p>
        </p:txBody>
      </p:sp>
      <p:sp>
        <p:nvSpPr>
          <p:cNvPr id="41" name="CuadroTexto 6"/>
          <p:cNvSpPr txBox="1"/>
          <p:nvPr/>
        </p:nvSpPr>
        <p:spPr>
          <a:xfrm>
            <a:off x="4391139" y="3861048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Coverage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630471" y="4273351"/>
            <a:ext cx="102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~ 0% !!!</a:t>
            </a:r>
            <a:endParaRPr lang="ca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003851" y="5661248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Accelerometer</a:t>
            </a:r>
            <a:r>
              <a:rPr lang="es-ES" sz="1400" dirty="0" smtClean="0"/>
              <a:t>:                   34.230,00</a:t>
            </a:r>
            <a:endParaRPr lang="ca-ES" sz="1400" dirty="0"/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1454095" y="692697"/>
            <a:ext cx="6358265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The Southern Site: Armazones</a:t>
            </a:r>
            <a:endParaRPr lang="ca-ES" sz="4000" dirty="0"/>
          </a:p>
        </p:txBody>
      </p:sp>
      <p:sp>
        <p:nvSpPr>
          <p:cNvPr id="48" name="CuadroTexto 6"/>
          <p:cNvSpPr txBox="1"/>
          <p:nvPr/>
        </p:nvSpPr>
        <p:spPr>
          <a:xfrm>
            <a:off x="4391139" y="4685074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steps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644008" y="5137447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Ask Johannes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EoI</a:t>
            </a:r>
            <a:r>
              <a:rPr lang="es-ES" sz="1400" dirty="0" smtClean="0"/>
              <a:t> data </a:t>
            </a:r>
            <a:r>
              <a:rPr lang="es-ES" sz="1400" dirty="0" err="1" smtClean="0"/>
              <a:t>related</a:t>
            </a:r>
            <a:r>
              <a:rPr lang="es-ES" sz="1400" dirty="0" smtClean="0"/>
              <a:t> to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.</a:t>
            </a:r>
          </a:p>
          <a:p>
            <a:r>
              <a:rPr lang="es-ES" sz="1400" dirty="0" err="1" smtClean="0"/>
              <a:t>Identify</a:t>
            </a:r>
            <a:r>
              <a:rPr lang="es-ES" sz="1400" dirty="0" smtClean="0"/>
              <a:t> </a:t>
            </a:r>
            <a:r>
              <a:rPr lang="es-ES" sz="1400" dirty="0" err="1" smtClean="0"/>
              <a:t>Institutes</a:t>
            </a:r>
            <a:r>
              <a:rPr lang="es-ES" sz="1400" dirty="0" smtClean="0"/>
              <a:t> </a:t>
            </a:r>
            <a:r>
              <a:rPr lang="es-ES" sz="1400" dirty="0" err="1" smtClean="0"/>
              <a:t>interested</a:t>
            </a:r>
            <a:r>
              <a:rPr lang="es-ES" sz="1400" dirty="0" smtClean="0"/>
              <a:t> in </a:t>
            </a:r>
            <a:r>
              <a:rPr lang="es-ES" sz="1400" dirty="0" err="1" smtClean="0"/>
              <a:t>collaborating</a:t>
            </a:r>
            <a:r>
              <a:rPr lang="es-ES" sz="1400" dirty="0" smtClean="0"/>
              <a:t>.</a:t>
            </a:r>
          </a:p>
          <a:p>
            <a:r>
              <a:rPr lang="es-ES" sz="1400" dirty="0" err="1" smtClean="0"/>
              <a:t>Take</a:t>
            </a:r>
            <a:r>
              <a:rPr lang="es-ES" sz="1400" dirty="0" smtClean="0"/>
              <a:t> </a:t>
            </a:r>
            <a:r>
              <a:rPr lang="es-ES" sz="1400" dirty="0" err="1" smtClean="0"/>
              <a:t>advantage</a:t>
            </a:r>
            <a:r>
              <a:rPr lang="es-ES" sz="1400" dirty="0" smtClean="0"/>
              <a:t> of Use cases and ACTL </a:t>
            </a:r>
            <a:r>
              <a:rPr lang="es-ES" sz="1400" dirty="0" err="1" smtClean="0"/>
              <a:t>integration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Northern</a:t>
            </a:r>
            <a:r>
              <a:rPr lang="es-ES" sz="1400" dirty="0" smtClean="0"/>
              <a:t> </a:t>
            </a:r>
            <a:r>
              <a:rPr lang="es-ES" sz="1400" dirty="0" err="1" smtClean="0"/>
              <a:t>site</a:t>
            </a:r>
            <a:r>
              <a:rPr lang="es-ES" sz="1400" dirty="0" smtClean="0"/>
              <a:t>. </a:t>
            </a:r>
            <a:endParaRPr lang="ca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65" y="3590900"/>
            <a:ext cx="1596206" cy="12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0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Standard Weather Stations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0" y="1282279"/>
            <a:ext cx="2085384" cy="70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195889" cy="333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9" y="2276872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0" y="2276872"/>
            <a:ext cx="2073837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Ultrasonic anemometers 3D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2" y="2204864"/>
            <a:ext cx="2117348" cy="40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63" y="1988840"/>
            <a:ext cx="6429833" cy="10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2392"/>
            <a:ext cx="1071885" cy="9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8028384" y="2780928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627784" y="2965053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5" y="3212976"/>
            <a:ext cx="64056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3604171" y="4293096"/>
            <a:ext cx="4024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0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619268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Rain sensor: </a:t>
            </a:r>
            <a:r>
              <a:rPr lang="ca-ES" sz="1800" dirty="0"/>
              <a:t>PRECIPITATION SENSOR – IRSS </a:t>
            </a:r>
            <a:r>
              <a:rPr lang="ca-ES" sz="1800" dirty="0" smtClean="0"/>
              <a:t>88 </a:t>
            </a:r>
            <a:r>
              <a:rPr lang="ca-ES" sz="1800" dirty="0" err="1" smtClean="0"/>
              <a:t>from</a:t>
            </a:r>
            <a:r>
              <a:rPr lang="ca-ES" sz="1800" dirty="0" smtClean="0"/>
              <a:t> </a:t>
            </a:r>
            <a:r>
              <a:rPr lang="ca-ES" sz="1800" dirty="0" err="1" smtClean="0"/>
              <a:t>Eigenbrodt</a:t>
            </a:r>
            <a:r>
              <a:rPr lang="en-GB" sz="1800" dirty="0" smtClean="0"/>
              <a:t>  </a:t>
            </a: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9" y="2132856"/>
            <a:ext cx="4190297" cy="33691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2050"/>
            <a:ext cx="34750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619328"/>
            <a:ext cx="4560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6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500</Words>
  <Application>Microsoft Macintosh PowerPoint</Application>
  <PresentationFormat>On-screen Show (4:3)</PresentationFormat>
  <Paragraphs>220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Weather monitoring status and plans @ Armazones </vt:lpstr>
      <vt:lpstr>Overview</vt:lpstr>
      <vt:lpstr>The Southern Site: Armazones</vt:lpstr>
      <vt:lpstr>PowerPoint Presentation</vt:lpstr>
      <vt:lpstr>PowerPoint Presentation</vt:lpstr>
      <vt:lpstr>PowerPoint Presentation</vt:lpstr>
      <vt:lpstr>PowerPoint Presentation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monitoring status and plans @ ORM </dc:title>
  <dc:creator>Lluís Font Guiteras</dc:creator>
  <cp:lastModifiedBy>Lluís Font</cp:lastModifiedBy>
  <cp:revision>32</cp:revision>
  <dcterms:created xsi:type="dcterms:W3CDTF">2016-06-19T09:12:18Z</dcterms:created>
  <dcterms:modified xsi:type="dcterms:W3CDTF">2016-06-20T15:00:37Z</dcterms:modified>
</cp:coreProperties>
</file>