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3"/>
  </p:notesMasterIdLst>
  <p:handoutMasterIdLst>
    <p:handoutMasterId r:id="rId44"/>
  </p:handoutMasterIdLst>
  <p:sldIdLst>
    <p:sldId id="348" r:id="rId2"/>
    <p:sldId id="384" r:id="rId3"/>
    <p:sldId id="343" r:id="rId4"/>
    <p:sldId id="349" r:id="rId5"/>
    <p:sldId id="353" r:id="rId6"/>
    <p:sldId id="363" r:id="rId7"/>
    <p:sldId id="364" r:id="rId8"/>
    <p:sldId id="365" r:id="rId9"/>
    <p:sldId id="366" r:id="rId10"/>
    <p:sldId id="367" r:id="rId11"/>
    <p:sldId id="368" r:id="rId12"/>
    <p:sldId id="371" r:id="rId13"/>
    <p:sldId id="369" r:id="rId14"/>
    <p:sldId id="381" r:id="rId15"/>
    <p:sldId id="372" r:id="rId16"/>
    <p:sldId id="375" r:id="rId17"/>
    <p:sldId id="376" r:id="rId18"/>
    <p:sldId id="377" r:id="rId19"/>
    <p:sldId id="378" r:id="rId20"/>
    <p:sldId id="379" r:id="rId21"/>
    <p:sldId id="380" r:id="rId22"/>
    <p:sldId id="382" r:id="rId23"/>
    <p:sldId id="383" r:id="rId24"/>
    <p:sldId id="354" r:id="rId25"/>
    <p:sldId id="357" r:id="rId26"/>
    <p:sldId id="358" r:id="rId27"/>
    <p:sldId id="351" r:id="rId28"/>
    <p:sldId id="352" r:id="rId29"/>
    <p:sldId id="359" r:id="rId30"/>
    <p:sldId id="340" r:id="rId31"/>
    <p:sldId id="346" r:id="rId32"/>
    <p:sldId id="347" r:id="rId33"/>
    <p:sldId id="345" r:id="rId34"/>
    <p:sldId id="360" r:id="rId35"/>
    <p:sldId id="344" r:id="rId36"/>
    <p:sldId id="361" r:id="rId37"/>
    <p:sldId id="339" r:id="rId38"/>
    <p:sldId id="350" r:id="rId39"/>
    <p:sldId id="336" r:id="rId40"/>
    <p:sldId id="337" r:id="rId41"/>
    <p:sldId id="338" r:id="rId4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4272">
          <p15:clr>
            <a:srgbClr val="A4A3A4"/>
          </p15:clr>
        </p15:guide>
        <p15:guide id="2" pos="571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3103" autoAdjust="0"/>
  </p:normalViewPr>
  <p:slideViewPr>
    <p:cSldViewPr snapToObjects="1">
      <p:cViewPr varScale="1">
        <p:scale>
          <a:sx n="55" d="100"/>
          <a:sy n="55" d="100"/>
        </p:scale>
        <p:origin x="1123" y="34"/>
      </p:cViewPr>
      <p:guideLst>
        <p:guide orient="horz" pos="4272"/>
        <p:guide pos="571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snapToObjects="1">
      <p:cViewPr varScale="1">
        <p:scale>
          <a:sx n="133" d="100"/>
          <a:sy n="133" d="100"/>
        </p:scale>
        <p:origin x="-3816"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976906-FA02-4584-B5EE-998B54950D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61A898E-D249-4A7B-9F48-0DF5FE592517}">
      <dgm:prSet/>
      <dgm:spPr>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dgm:spPr>
      <dgm:t>
        <a:bodyPr/>
        <a:lstStyle/>
        <a:p>
          <a:pPr rtl="0"/>
          <a:r>
            <a:rPr lang="en-US" dirty="0" smtClean="0"/>
            <a:t>CTA intends to locate the Southern Array near Paranal, operated by ESO</a:t>
          </a:r>
          <a:endParaRPr lang="en-GB" dirty="0"/>
        </a:p>
      </dgm:t>
    </dgm:pt>
    <dgm:pt modelId="{952A5FA6-E946-4B3D-BB17-EE0EE4E2BC6F}" type="parTrans" cxnId="{29D4C5C9-0A28-4353-8A9C-5A3819598760}">
      <dgm:prSet/>
      <dgm:spPr/>
      <dgm:t>
        <a:bodyPr/>
        <a:lstStyle/>
        <a:p>
          <a:endParaRPr lang="en-US"/>
        </a:p>
      </dgm:t>
    </dgm:pt>
    <dgm:pt modelId="{F1A95944-ACF4-4A2B-829F-D720FC0AFF31}" type="sibTrans" cxnId="{29D4C5C9-0A28-4353-8A9C-5A3819598760}">
      <dgm:prSet/>
      <dgm:spPr/>
      <dgm:t>
        <a:bodyPr/>
        <a:lstStyle/>
        <a:p>
          <a:endParaRPr lang="en-US"/>
        </a:p>
      </dgm:t>
    </dgm:pt>
    <dgm:pt modelId="{7C30870C-DE45-4AA0-BABB-29BF443058DF}">
      <dgm:prSet/>
      <dgm:spPr/>
      <dgm:t>
        <a:bodyPr/>
        <a:lstStyle/>
        <a:p>
          <a:pPr rtl="0"/>
          <a:r>
            <a:rPr lang="en-US" smtClean="0"/>
            <a:t>Plans for construction and Operation were discussed between CTA and ESO on 4</a:t>
          </a:r>
          <a:r>
            <a:rPr lang="en-US" baseline="30000" smtClean="0"/>
            <a:t>th</a:t>
          </a:r>
          <a:r>
            <a:rPr lang="en-US" smtClean="0"/>
            <a:t> February and 28</a:t>
          </a:r>
          <a:r>
            <a:rPr lang="en-US" baseline="30000" smtClean="0"/>
            <a:t>th</a:t>
          </a:r>
          <a:r>
            <a:rPr lang="en-US" smtClean="0"/>
            <a:t> April 2016 technical meetings </a:t>
          </a:r>
          <a:endParaRPr lang="en-GB"/>
        </a:p>
      </dgm:t>
    </dgm:pt>
    <dgm:pt modelId="{41A04DA7-8102-44A7-909C-B255CB006030}" type="parTrans" cxnId="{D8E27279-3163-421E-9E05-12DB0B46447C}">
      <dgm:prSet/>
      <dgm:spPr/>
      <dgm:t>
        <a:bodyPr/>
        <a:lstStyle/>
        <a:p>
          <a:endParaRPr lang="en-US"/>
        </a:p>
      </dgm:t>
    </dgm:pt>
    <dgm:pt modelId="{9BDE14EA-33A5-4E6C-A11D-DA7F3E7D6502}" type="sibTrans" cxnId="{D8E27279-3163-421E-9E05-12DB0B46447C}">
      <dgm:prSet/>
      <dgm:spPr/>
      <dgm:t>
        <a:bodyPr/>
        <a:lstStyle/>
        <a:p>
          <a:endParaRPr lang="en-US"/>
        </a:p>
      </dgm:t>
    </dgm:pt>
    <dgm:pt modelId="{AE657309-6316-4111-9A4F-3C2FF3020C6C}">
      <dgm:prSet/>
      <dgm:spPr/>
      <dgm:t>
        <a:bodyPr/>
        <a:lstStyle/>
        <a:p>
          <a:pPr rtl="0"/>
          <a:r>
            <a:rPr lang="en-GB" smtClean="0"/>
            <a:t>ESO-CTA agreement is expected to go for formal approval by ESO Council in December 2016 </a:t>
          </a:r>
          <a:r>
            <a:rPr lang="en-US" smtClean="0"/>
            <a:t>after recommendation by ESO Scientific Technical Committee (October) and ESO Finance Committee (November)</a:t>
          </a:r>
          <a:endParaRPr lang="en-GB"/>
        </a:p>
      </dgm:t>
    </dgm:pt>
    <dgm:pt modelId="{1198FF63-477B-4946-95AB-232CA626CDCF}" type="parTrans" cxnId="{590811F9-40E6-4CBF-AA26-F4352F492B24}">
      <dgm:prSet/>
      <dgm:spPr/>
      <dgm:t>
        <a:bodyPr/>
        <a:lstStyle/>
        <a:p>
          <a:endParaRPr lang="en-US"/>
        </a:p>
      </dgm:t>
    </dgm:pt>
    <dgm:pt modelId="{F33C85D7-91F6-432D-9DA0-926356BCB6D5}" type="sibTrans" cxnId="{590811F9-40E6-4CBF-AA26-F4352F492B24}">
      <dgm:prSet/>
      <dgm:spPr/>
      <dgm:t>
        <a:bodyPr/>
        <a:lstStyle/>
        <a:p>
          <a:endParaRPr lang="en-US"/>
        </a:p>
      </dgm:t>
    </dgm:pt>
    <dgm:pt modelId="{D8AE81FF-9DCF-49F8-B524-71AD969F9C77}" type="pres">
      <dgm:prSet presAssocID="{38976906-FA02-4584-B5EE-998B54950D04}" presName="linear" presStyleCnt="0">
        <dgm:presLayoutVars>
          <dgm:animLvl val="lvl"/>
          <dgm:resizeHandles val="exact"/>
        </dgm:presLayoutVars>
      </dgm:prSet>
      <dgm:spPr/>
      <dgm:t>
        <a:bodyPr/>
        <a:lstStyle/>
        <a:p>
          <a:endParaRPr lang="en-US"/>
        </a:p>
      </dgm:t>
    </dgm:pt>
    <dgm:pt modelId="{7A18A391-8236-4744-A8FC-F1821E2CE9A7}" type="pres">
      <dgm:prSet presAssocID="{D61A898E-D249-4A7B-9F48-0DF5FE592517}" presName="parentText" presStyleLbl="node1" presStyleIdx="0" presStyleCnt="3">
        <dgm:presLayoutVars>
          <dgm:chMax val="0"/>
          <dgm:bulletEnabled val="1"/>
        </dgm:presLayoutVars>
      </dgm:prSet>
      <dgm:spPr/>
      <dgm:t>
        <a:bodyPr/>
        <a:lstStyle/>
        <a:p>
          <a:endParaRPr lang="en-US"/>
        </a:p>
      </dgm:t>
    </dgm:pt>
    <dgm:pt modelId="{690DEE1D-EA78-4A32-9A50-91CE978BC340}" type="pres">
      <dgm:prSet presAssocID="{F1A95944-ACF4-4A2B-829F-D720FC0AFF31}" presName="spacer" presStyleCnt="0"/>
      <dgm:spPr/>
    </dgm:pt>
    <dgm:pt modelId="{115FDAB5-D508-414D-85CC-21996E5D69E6}" type="pres">
      <dgm:prSet presAssocID="{7C30870C-DE45-4AA0-BABB-29BF443058DF}" presName="parentText" presStyleLbl="node1" presStyleIdx="1" presStyleCnt="3">
        <dgm:presLayoutVars>
          <dgm:chMax val="0"/>
          <dgm:bulletEnabled val="1"/>
        </dgm:presLayoutVars>
      </dgm:prSet>
      <dgm:spPr/>
      <dgm:t>
        <a:bodyPr/>
        <a:lstStyle/>
        <a:p>
          <a:endParaRPr lang="en-US"/>
        </a:p>
      </dgm:t>
    </dgm:pt>
    <dgm:pt modelId="{CB974FB0-AF35-4EDE-8A06-12AD09D27736}" type="pres">
      <dgm:prSet presAssocID="{9BDE14EA-33A5-4E6C-A11D-DA7F3E7D6502}" presName="spacer" presStyleCnt="0"/>
      <dgm:spPr/>
    </dgm:pt>
    <dgm:pt modelId="{CB6A5C68-0644-46C7-A84F-736F381397C4}" type="pres">
      <dgm:prSet presAssocID="{AE657309-6316-4111-9A4F-3C2FF3020C6C}" presName="parentText" presStyleLbl="node1" presStyleIdx="2" presStyleCnt="3">
        <dgm:presLayoutVars>
          <dgm:chMax val="0"/>
          <dgm:bulletEnabled val="1"/>
        </dgm:presLayoutVars>
      </dgm:prSet>
      <dgm:spPr/>
      <dgm:t>
        <a:bodyPr/>
        <a:lstStyle/>
        <a:p>
          <a:endParaRPr lang="en-US"/>
        </a:p>
      </dgm:t>
    </dgm:pt>
  </dgm:ptLst>
  <dgm:cxnLst>
    <dgm:cxn modelId="{29D4C5C9-0A28-4353-8A9C-5A3819598760}" srcId="{38976906-FA02-4584-B5EE-998B54950D04}" destId="{D61A898E-D249-4A7B-9F48-0DF5FE592517}" srcOrd="0" destOrd="0" parTransId="{952A5FA6-E946-4B3D-BB17-EE0EE4E2BC6F}" sibTransId="{F1A95944-ACF4-4A2B-829F-D720FC0AFF31}"/>
    <dgm:cxn modelId="{37DC8D8D-C8B8-48BE-B7B3-3D3C2C9FC971}" type="presOf" srcId="{7C30870C-DE45-4AA0-BABB-29BF443058DF}" destId="{115FDAB5-D508-414D-85CC-21996E5D69E6}" srcOrd="0" destOrd="0" presId="urn:microsoft.com/office/officeart/2005/8/layout/vList2"/>
    <dgm:cxn modelId="{D8E27279-3163-421E-9E05-12DB0B46447C}" srcId="{38976906-FA02-4584-B5EE-998B54950D04}" destId="{7C30870C-DE45-4AA0-BABB-29BF443058DF}" srcOrd="1" destOrd="0" parTransId="{41A04DA7-8102-44A7-909C-B255CB006030}" sibTransId="{9BDE14EA-33A5-4E6C-A11D-DA7F3E7D6502}"/>
    <dgm:cxn modelId="{D1E894FF-ECE6-4066-A85A-8BB459B400A7}" type="presOf" srcId="{D61A898E-D249-4A7B-9F48-0DF5FE592517}" destId="{7A18A391-8236-4744-A8FC-F1821E2CE9A7}" srcOrd="0" destOrd="0" presId="urn:microsoft.com/office/officeart/2005/8/layout/vList2"/>
    <dgm:cxn modelId="{7BE61C47-BC33-4956-A53F-78DED2FBAB76}" type="presOf" srcId="{38976906-FA02-4584-B5EE-998B54950D04}" destId="{D8AE81FF-9DCF-49F8-B524-71AD969F9C77}" srcOrd="0" destOrd="0" presId="urn:microsoft.com/office/officeart/2005/8/layout/vList2"/>
    <dgm:cxn modelId="{7F0F4211-58C2-444A-A239-9138979BC924}" type="presOf" srcId="{AE657309-6316-4111-9A4F-3C2FF3020C6C}" destId="{CB6A5C68-0644-46C7-A84F-736F381397C4}" srcOrd="0" destOrd="0" presId="urn:microsoft.com/office/officeart/2005/8/layout/vList2"/>
    <dgm:cxn modelId="{590811F9-40E6-4CBF-AA26-F4352F492B24}" srcId="{38976906-FA02-4584-B5EE-998B54950D04}" destId="{AE657309-6316-4111-9A4F-3C2FF3020C6C}" srcOrd="2" destOrd="0" parTransId="{1198FF63-477B-4946-95AB-232CA626CDCF}" sibTransId="{F33C85D7-91F6-432D-9DA0-926356BCB6D5}"/>
    <dgm:cxn modelId="{631E7FC5-33F0-478F-91B6-18E9DB7C8477}" type="presParOf" srcId="{D8AE81FF-9DCF-49F8-B524-71AD969F9C77}" destId="{7A18A391-8236-4744-A8FC-F1821E2CE9A7}" srcOrd="0" destOrd="0" presId="urn:microsoft.com/office/officeart/2005/8/layout/vList2"/>
    <dgm:cxn modelId="{9CF967DF-D528-4E15-A452-AB3CD66898EA}" type="presParOf" srcId="{D8AE81FF-9DCF-49F8-B524-71AD969F9C77}" destId="{690DEE1D-EA78-4A32-9A50-91CE978BC340}" srcOrd="1" destOrd="0" presId="urn:microsoft.com/office/officeart/2005/8/layout/vList2"/>
    <dgm:cxn modelId="{D1561872-6535-44DB-99CE-1F2743CFB8AA}" type="presParOf" srcId="{D8AE81FF-9DCF-49F8-B524-71AD969F9C77}" destId="{115FDAB5-D508-414D-85CC-21996E5D69E6}" srcOrd="2" destOrd="0" presId="urn:microsoft.com/office/officeart/2005/8/layout/vList2"/>
    <dgm:cxn modelId="{2F56F9B1-A374-4467-9185-3B0C5AF8D87E}" type="presParOf" srcId="{D8AE81FF-9DCF-49F8-B524-71AD969F9C77}" destId="{CB974FB0-AF35-4EDE-8A06-12AD09D27736}" srcOrd="3" destOrd="0" presId="urn:microsoft.com/office/officeart/2005/8/layout/vList2"/>
    <dgm:cxn modelId="{0D67FF95-E986-4CD9-AC7D-10AFA59384E0}" type="presParOf" srcId="{D8AE81FF-9DCF-49F8-B524-71AD969F9C77}" destId="{CB6A5C68-0644-46C7-A84F-736F381397C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18A391-8236-4744-A8FC-F1821E2CE9A7}">
      <dsp:nvSpPr>
        <dsp:cNvPr id="0" name=""/>
        <dsp:cNvSpPr/>
      </dsp:nvSpPr>
      <dsp:spPr>
        <a:xfrm>
          <a:off x="0" y="59333"/>
          <a:ext cx="8928072" cy="17004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dirty="0" smtClean="0"/>
            <a:t>CTA intends to locate the Southern Array near Paranal, operated by ESO</a:t>
          </a:r>
          <a:endParaRPr lang="en-GB" sz="2500" kern="1200" dirty="0"/>
        </a:p>
      </dsp:txBody>
      <dsp:txXfrm>
        <a:off x="83012" y="142345"/>
        <a:ext cx="8762048" cy="1534475"/>
      </dsp:txXfrm>
    </dsp:sp>
    <dsp:sp modelId="{115FDAB5-D508-414D-85CC-21996E5D69E6}">
      <dsp:nvSpPr>
        <dsp:cNvPr id="0" name=""/>
        <dsp:cNvSpPr/>
      </dsp:nvSpPr>
      <dsp:spPr>
        <a:xfrm>
          <a:off x="0" y="1831832"/>
          <a:ext cx="8928072" cy="17004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smtClean="0"/>
            <a:t>Plans for construction and Operation were discussed between CTA and ESO on 4</a:t>
          </a:r>
          <a:r>
            <a:rPr lang="en-US" sz="2500" kern="1200" baseline="30000" smtClean="0"/>
            <a:t>th</a:t>
          </a:r>
          <a:r>
            <a:rPr lang="en-US" sz="2500" kern="1200" smtClean="0"/>
            <a:t> February and 28</a:t>
          </a:r>
          <a:r>
            <a:rPr lang="en-US" sz="2500" kern="1200" baseline="30000" smtClean="0"/>
            <a:t>th</a:t>
          </a:r>
          <a:r>
            <a:rPr lang="en-US" sz="2500" kern="1200" smtClean="0"/>
            <a:t> April 2016 technical meetings </a:t>
          </a:r>
          <a:endParaRPr lang="en-GB" sz="2500" kern="1200"/>
        </a:p>
      </dsp:txBody>
      <dsp:txXfrm>
        <a:off x="83012" y="1914844"/>
        <a:ext cx="8762048" cy="1534475"/>
      </dsp:txXfrm>
    </dsp:sp>
    <dsp:sp modelId="{CB6A5C68-0644-46C7-A84F-736F381397C4}">
      <dsp:nvSpPr>
        <dsp:cNvPr id="0" name=""/>
        <dsp:cNvSpPr/>
      </dsp:nvSpPr>
      <dsp:spPr>
        <a:xfrm>
          <a:off x="0" y="3604331"/>
          <a:ext cx="8928072" cy="17004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GB" sz="2500" kern="1200" smtClean="0"/>
            <a:t>ESO-CTA agreement is expected to go for formal approval by ESO Council in December 2016 </a:t>
          </a:r>
          <a:r>
            <a:rPr lang="en-US" sz="2500" kern="1200" smtClean="0"/>
            <a:t>after recommendation by ESO Scientific Technical Committee (October) and ESO Finance Committee (November)</a:t>
          </a:r>
          <a:endParaRPr lang="en-GB" sz="2500" kern="1200"/>
        </a:p>
      </dsp:txBody>
      <dsp:txXfrm>
        <a:off x="83012" y="3687343"/>
        <a:ext cx="8762048" cy="153447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pitchFamily="-105" charset="0"/>
                <a:ea typeface="ＭＳ Ｐゴシック" pitchFamily="-105" charset="-128"/>
                <a:cs typeface="ＭＳ Ｐゴシック" pitchFamily="-105"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458E1926-786E-4EEC-9F78-9026CE028116}" type="datetime1">
              <a:rPr lang="en-US" altLang="en-US"/>
              <a:pPr/>
              <a:t>6/20/2016</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Times New Roman" pitchFamily="-105" charset="0"/>
                <a:ea typeface="ＭＳ Ｐゴシック" pitchFamily="-105" charset="-128"/>
                <a:cs typeface="ＭＳ Ｐゴシック" pitchFamily="-105"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7DA3C85-407C-4DE2-9C7A-27F39D68A4A0}"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pitchFamily="-108" charset="0"/>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6ECF802C-630E-4AD6-9ACE-7D1AD13E302E}" type="datetime1">
              <a:rPr lang="en-US" altLang="en-US"/>
              <a:pPr/>
              <a:t>6/20/2016</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New Roman" pitchFamily="-108"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70310877-5746-4282-826E-E7A029C249C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pitchFamily="-108"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310877-5746-4282-826E-E7A029C249CA}" type="slidenum">
              <a:rPr lang="en-US" altLang="en-US" smtClean="0"/>
              <a:pPr/>
              <a:t>1</a:t>
            </a:fld>
            <a:endParaRPr lang="en-US" altLang="en-US"/>
          </a:p>
        </p:txBody>
      </p:sp>
    </p:spTree>
    <p:extLst>
      <p:ext uri="{BB962C8B-B14F-4D97-AF65-F5344CB8AC3E}">
        <p14:creationId xmlns:p14="http://schemas.microsoft.com/office/powerpoint/2010/main" val="3727155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9A3A21A-F1D2-7D4C-8398-C9399E5F866F}" type="slidenum">
              <a:rPr lang="en-US" smtClean="0"/>
              <a:pPr/>
              <a:t>14</a:t>
            </a:fld>
            <a:endParaRPr lang="en-US"/>
          </a:p>
        </p:txBody>
      </p:sp>
    </p:spTree>
    <p:extLst>
      <p:ext uri="{BB962C8B-B14F-4D97-AF65-F5344CB8AC3E}">
        <p14:creationId xmlns:p14="http://schemas.microsoft.com/office/powerpoint/2010/main" val="4026764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75218B-7A81-C041-9ADA-877B741C6E54}" type="slidenum">
              <a:rPr lang="en-US"/>
              <a:pPr/>
              <a:t>15</a:t>
            </a:fld>
            <a:endParaRPr lang="en-US"/>
          </a:p>
        </p:txBody>
      </p:sp>
      <p:sp>
        <p:nvSpPr>
          <p:cNvPr id="112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41300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9A3A21A-F1D2-7D4C-8398-C9399E5F866F}" type="slidenum">
              <a:rPr lang="en-US" smtClean="0"/>
              <a:pPr/>
              <a:t>16</a:t>
            </a:fld>
            <a:endParaRPr lang="en-US"/>
          </a:p>
        </p:txBody>
      </p:sp>
    </p:spTree>
    <p:extLst>
      <p:ext uri="{BB962C8B-B14F-4D97-AF65-F5344CB8AC3E}">
        <p14:creationId xmlns:p14="http://schemas.microsoft.com/office/powerpoint/2010/main" val="3136500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75218B-7A81-C041-9ADA-877B741C6E54}" type="slidenum">
              <a:rPr lang="en-US"/>
              <a:pPr/>
              <a:t>17</a:t>
            </a:fld>
            <a:endParaRPr lang="en-US"/>
          </a:p>
        </p:txBody>
      </p:sp>
      <p:sp>
        <p:nvSpPr>
          <p:cNvPr id="112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947033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75218B-7A81-C041-9ADA-877B741C6E54}" type="slidenum">
              <a:rPr lang="en-US"/>
              <a:pPr/>
              <a:t>18</a:t>
            </a:fld>
            <a:endParaRPr lang="en-US"/>
          </a:p>
        </p:txBody>
      </p:sp>
      <p:sp>
        <p:nvSpPr>
          <p:cNvPr id="112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2808368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75218B-7A81-C041-9ADA-877B741C6E54}" type="slidenum">
              <a:rPr lang="en-US"/>
              <a:pPr/>
              <a:t>19</a:t>
            </a:fld>
            <a:endParaRPr lang="en-US"/>
          </a:p>
        </p:txBody>
      </p:sp>
      <p:sp>
        <p:nvSpPr>
          <p:cNvPr id="112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972956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9A3A21A-F1D2-7D4C-8398-C9399E5F866F}" type="slidenum">
              <a:rPr lang="en-US" smtClean="0"/>
              <a:pPr/>
              <a:t>21</a:t>
            </a:fld>
            <a:endParaRPr lang="en-US"/>
          </a:p>
        </p:txBody>
      </p:sp>
    </p:spTree>
    <p:extLst>
      <p:ext uri="{BB962C8B-B14F-4D97-AF65-F5344CB8AC3E}">
        <p14:creationId xmlns:p14="http://schemas.microsoft.com/office/powerpoint/2010/main" val="3922187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310877-5746-4282-826E-E7A029C249CA}" type="slidenum">
              <a:rPr lang="en-US" altLang="en-US" smtClean="0"/>
              <a:pPr/>
              <a:t>25</a:t>
            </a:fld>
            <a:endParaRPr lang="en-US" altLang="en-US"/>
          </a:p>
        </p:txBody>
      </p:sp>
    </p:spTree>
    <p:extLst>
      <p:ext uri="{BB962C8B-B14F-4D97-AF65-F5344CB8AC3E}">
        <p14:creationId xmlns:p14="http://schemas.microsoft.com/office/powerpoint/2010/main" val="3257673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310877-5746-4282-826E-E7A029C249CA}" type="slidenum">
              <a:rPr lang="en-US" altLang="en-US" smtClean="0"/>
              <a:pPr/>
              <a:t>32</a:t>
            </a:fld>
            <a:endParaRPr lang="en-US" altLang="en-US"/>
          </a:p>
        </p:txBody>
      </p:sp>
    </p:spTree>
    <p:extLst>
      <p:ext uri="{BB962C8B-B14F-4D97-AF65-F5344CB8AC3E}">
        <p14:creationId xmlns:p14="http://schemas.microsoft.com/office/powerpoint/2010/main" val="3521164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75218B-7A81-C041-9ADA-877B741C6E54}" type="slidenum">
              <a:rPr lang="en-US"/>
              <a:pPr/>
              <a:t>6</a:t>
            </a:fld>
            <a:endParaRPr lang="en-US"/>
          </a:p>
        </p:txBody>
      </p:sp>
      <p:sp>
        <p:nvSpPr>
          <p:cNvPr id="112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277364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75218B-7A81-C041-9ADA-877B741C6E54}" type="slidenum">
              <a:rPr lang="en-US"/>
              <a:pPr/>
              <a:t>7</a:t>
            </a:fld>
            <a:endParaRPr lang="en-US"/>
          </a:p>
        </p:txBody>
      </p:sp>
      <p:sp>
        <p:nvSpPr>
          <p:cNvPr id="112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3125463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75218B-7A81-C041-9ADA-877B741C6E54}" type="slidenum">
              <a:rPr lang="en-US"/>
              <a:pPr/>
              <a:t>8</a:t>
            </a:fld>
            <a:endParaRPr lang="en-US"/>
          </a:p>
        </p:txBody>
      </p:sp>
      <p:sp>
        <p:nvSpPr>
          <p:cNvPr id="112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3925988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75218B-7A81-C041-9ADA-877B741C6E54}" type="slidenum">
              <a:rPr lang="en-US"/>
              <a:pPr/>
              <a:t>9</a:t>
            </a:fld>
            <a:endParaRPr lang="en-US"/>
          </a:p>
        </p:txBody>
      </p:sp>
      <p:sp>
        <p:nvSpPr>
          <p:cNvPr id="112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2963394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75218B-7A81-C041-9ADA-877B741C6E54}" type="slidenum">
              <a:rPr lang="en-US"/>
              <a:pPr/>
              <a:t>10</a:t>
            </a:fld>
            <a:endParaRPr lang="en-US"/>
          </a:p>
        </p:txBody>
      </p:sp>
      <p:sp>
        <p:nvSpPr>
          <p:cNvPr id="112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3381206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75218B-7A81-C041-9ADA-877B741C6E54}" type="slidenum">
              <a:rPr lang="en-US"/>
              <a:pPr/>
              <a:t>11</a:t>
            </a:fld>
            <a:endParaRPr lang="en-US"/>
          </a:p>
        </p:txBody>
      </p:sp>
      <p:sp>
        <p:nvSpPr>
          <p:cNvPr id="112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754879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75218B-7A81-C041-9ADA-877B741C6E54}" type="slidenum">
              <a:rPr lang="en-US"/>
              <a:pPr/>
              <a:t>12</a:t>
            </a:fld>
            <a:endParaRPr lang="en-US"/>
          </a:p>
        </p:txBody>
      </p:sp>
      <p:sp>
        <p:nvSpPr>
          <p:cNvPr id="112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344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75218B-7A81-C041-9ADA-877B741C6E54}" type="slidenum">
              <a:rPr lang="en-US"/>
              <a:pPr/>
              <a:t>13</a:t>
            </a:fld>
            <a:endParaRPr lang="en-US"/>
          </a:p>
        </p:txBody>
      </p:sp>
      <p:sp>
        <p:nvSpPr>
          <p:cNvPr id="112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518570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ext Placeholder 2"/>
          <p:cNvSpPr>
            <a:spLocks noGrp="1"/>
          </p:cNvSpPr>
          <p:nvPr>
            <p:ph type="body" idx="1"/>
          </p:nvPr>
        </p:nvSpPr>
        <p:spPr>
          <a:xfrm>
            <a:off x="107504" y="1035050"/>
            <a:ext cx="8928072" cy="5400000"/>
          </a:xfrm>
        </p:spPr>
        <p:txBody>
          <a:bodyPr anchor="ctr"/>
          <a:lstStyle>
            <a:lvl1pPr marL="0" indent="0" algn="ctr">
              <a:buNone/>
              <a:defRPr sz="2600">
                <a:latin typeface="Aria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endParaRPr lang="en-US" dirty="0" smtClean="0"/>
          </a:p>
        </p:txBody>
      </p:sp>
      <p:sp>
        <p:nvSpPr>
          <p:cNvPr id="14" name="Rectangle 2"/>
          <p:cNvSpPr>
            <a:spLocks noGrp="1" noChangeArrowheads="1"/>
          </p:cNvSpPr>
          <p:nvPr>
            <p:ph type="title"/>
          </p:nvPr>
        </p:nvSpPr>
        <p:spPr bwMode="auto">
          <a:xfrm>
            <a:off x="107504" y="0"/>
            <a:ext cx="7200000" cy="102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endParaRPr lang="en-GB" dirty="0"/>
          </a:p>
        </p:txBody>
      </p:sp>
    </p:spTree>
    <p:extLst>
      <p:ext uri="{BB962C8B-B14F-4D97-AF65-F5344CB8AC3E}">
        <p14:creationId xmlns:p14="http://schemas.microsoft.com/office/powerpoint/2010/main" val="59327982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caption + picture">
    <p:spTree>
      <p:nvGrpSpPr>
        <p:cNvPr id="1" name=""/>
        <p:cNvGrpSpPr/>
        <p:nvPr/>
      </p:nvGrpSpPr>
      <p:grpSpPr>
        <a:xfrm>
          <a:off x="0" y="0"/>
          <a:ext cx="0" cy="0"/>
          <a:chOff x="0" y="0"/>
          <a:chExt cx="0" cy="0"/>
        </a:xfrm>
      </p:grpSpPr>
      <p:sp>
        <p:nvSpPr>
          <p:cNvPr id="13" name="Picture Placeholder 2"/>
          <p:cNvSpPr>
            <a:spLocks noGrp="1"/>
          </p:cNvSpPr>
          <p:nvPr>
            <p:ph type="pic" idx="11"/>
          </p:nvPr>
        </p:nvSpPr>
        <p:spPr>
          <a:xfrm>
            <a:off x="4716016" y="1035050"/>
            <a:ext cx="4320000" cy="54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6" name="Rectangle 2"/>
          <p:cNvSpPr>
            <a:spLocks noGrp="1" noChangeArrowheads="1"/>
          </p:cNvSpPr>
          <p:nvPr>
            <p:ph type="title"/>
          </p:nvPr>
        </p:nvSpPr>
        <p:spPr bwMode="auto">
          <a:xfrm>
            <a:off x="107504" y="0"/>
            <a:ext cx="7200000" cy="102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b="1" i="0"/>
            </a:lvl1pPr>
          </a:lstStyle>
          <a:p>
            <a:pPr lvl="0"/>
            <a:endParaRPr lang="en-GB" dirty="0"/>
          </a:p>
        </p:txBody>
      </p:sp>
      <p:sp>
        <p:nvSpPr>
          <p:cNvPr id="7" name="Text Placeholder 2"/>
          <p:cNvSpPr>
            <a:spLocks noGrp="1"/>
          </p:cNvSpPr>
          <p:nvPr>
            <p:ph type="body" idx="1"/>
          </p:nvPr>
        </p:nvSpPr>
        <p:spPr>
          <a:xfrm>
            <a:off x="107504" y="1035050"/>
            <a:ext cx="4320000" cy="3690094"/>
          </a:xfrm>
        </p:spPr>
        <p:txBody>
          <a:bodyPr/>
          <a:lstStyle>
            <a:lvl1pPr marL="0" indent="0" algn="l">
              <a:buNone/>
              <a:defRPr sz="24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endParaRPr lang="en-US" dirty="0" smtClean="0"/>
          </a:p>
        </p:txBody>
      </p:sp>
      <p:sp>
        <p:nvSpPr>
          <p:cNvPr id="10" name="Text Placeholder 2"/>
          <p:cNvSpPr>
            <a:spLocks noGrp="1"/>
          </p:cNvSpPr>
          <p:nvPr>
            <p:ph type="body" idx="12"/>
          </p:nvPr>
        </p:nvSpPr>
        <p:spPr>
          <a:xfrm>
            <a:off x="107504" y="4869160"/>
            <a:ext cx="4320000" cy="1565890"/>
          </a:xfrm>
        </p:spPr>
        <p:txBody>
          <a:bodyPr/>
          <a:lstStyle>
            <a:lvl1pPr marL="0" indent="0">
              <a:buNone/>
              <a:defRPr sz="14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endParaRPr lang="en-US" dirty="0" smtClean="0"/>
          </a:p>
        </p:txBody>
      </p:sp>
    </p:spTree>
    <p:extLst>
      <p:ext uri="{BB962C8B-B14F-4D97-AF65-F5344CB8AC3E}">
        <p14:creationId xmlns:p14="http://schemas.microsoft.com/office/powerpoint/2010/main" val="3087441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2"/>
          <p:cNvSpPr>
            <a:spLocks noGrp="1" noChangeArrowheads="1"/>
          </p:cNvSpPr>
          <p:nvPr>
            <p:ph type="title"/>
          </p:nvPr>
        </p:nvSpPr>
        <p:spPr bwMode="auto">
          <a:xfrm>
            <a:off x="107504" y="0"/>
            <a:ext cx="7200000" cy="102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endParaRPr lang="en-GB" dirty="0"/>
          </a:p>
        </p:txBody>
      </p:sp>
    </p:spTree>
    <p:extLst>
      <p:ext uri="{BB962C8B-B14F-4D97-AF65-F5344CB8AC3E}">
        <p14:creationId xmlns:p14="http://schemas.microsoft.com/office/powerpoint/2010/main" val="789456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107504" y="1035050"/>
            <a:ext cx="7200000" cy="5400000"/>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 Placeholder 3"/>
          <p:cNvSpPr>
            <a:spLocks noGrp="1"/>
          </p:cNvSpPr>
          <p:nvPr>
            <p:ph type="body" sz="half" idx="2"/>
          </p:nvPr>
        </p:nvSpPr>
        <p:spPr>
          <a:xfrm rot="5400000">
            <a:off x="5543391" y="2943980"/>
            <a:ext cx="5400000" cy="158214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smtClean="0"/>
          </a:p>
        </p:txBody>
      </p:sp>
      <p:sp>
        <p:nvSpPr>
          <p:cNvPr id="5" name="Rectangle 2"/>
          <p:cNvSpPr>
            <a:spLocks noGrp="1" noChangeArrowheads="1"/>
          </p:cNvSpPr>
          <p:nvPr>
            <p:ph type="title"/>
          </p:nvPr>
        </p:nvSpPr>
        <p:spPr bwMode="auto">
          <a:xfrm>
            <a:off x="107504" y="0"/>
            <a:ext cx="7200000" cy="102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endParaRPr lang="en-GB" dirty="0"/>
          </a:p>
        </p:txBody>
      </p:sp>
    </p:spTree>
    <p:extLst>
      <p:ext uri="{BB962C8B-B14F-4D97-AF65-F5344CB8AC3E}">
        <p14:creationId xmlns:p14="http://schemas.microsoft.com/office/powerpoint/2010/main" val="1125844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slide">
    <p:spTree>
      <p:nvGrpSpPr>
        <p:cNvPr id="1" name=""/>
        <p:cNvGrpSpPr/>
        <p:nvPr/>
      </p:nvGrpSpPr>
      <p:grpSpPr>
        <a:xfrm>
          <a:off x="0" y="0"/>
          <a:ext cx="0" cy="0"/>
          <a:chOff x="0" y="0"/>
          <a:chExt cx="0" cy="0"/>
        </a:xfrm>
      </p:grpSpPr>
      <p:sp>
        <p:nvSpPr>
          <p:cNvPr id="14" name="Rectangle 2"/>
          <p:cNvSpPr>
            <a:spLocks noGrp="1" noChangeArrowheads="1"/>
          </p:cNvSpPr>
          <p:nvPr>
            <p:ph type="title"/>
          </p:nvPr>
        </p:nvSpPr>
        <p:spPr bwMode="auto">
          <a:xfrm>
            <a:off x="107504" y="0"/>
            <a:ext cx="7200000" cy="102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b="1" i="0"/>
            </a:lvl1pPr>
          </a:lstStyle>
          <a:p>
            <a:pPr lvl="0"/>
            <a:endParaRPr lang="en-GB" dirty="0"/>
          </a:p>
        </p:txBody>
      </p:sp>
    </p:spTree>
    <p:extLst>
      <p:ext uri="{BB962C8B-B14F-4D97-AF65-F5344CB8AC3E}">
        <p14:creationId xmlns:p14="http://schemas.microsoft.com/office/powerpoint/2010/main" val="972710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Footer Placeholder 1"/>
          <p:cNvSpPr>
            <a:spLocks noGrp="1"/>
          </p:cNvSpPr>
          <p:nvPr>
            <p:ph type="ftr" sz="quarter" idx="3"/>
          </p:nvPr>
        </p:nvSpPr>
        <p:spPr>
          <a:xfrm>
            <a:off x="393689" y="6453188"/>
            <a:ext cx="481331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GB" smtClean="0"/>
              <a:t>ESO Science Day 19.1.2016</a:t>
            </a:r>
            <a:endParaRPr lang="en-GB" dirty="0" smtClean="0"/>
          </a:p>
        </p:txBody>
      </p:sp>
      <p:sp>
        <p:nvSpPr>
          <p:cNvPr id="6" name="Slide Number Placeholder 2"/>
          <p:cNvSpPr>
            <a:spLocks noGrp="1"/>
          </p:cNvSpPr>
          <p:nvPr>
            <p:ph type="sldNum" sz="quarter" idx="4"/>
          </p:nvPr>
        </p:nvSpPr>
        <p:spPr>
          <a:xfrm>
            <a:off x="5207000" y="6453188"/>
            <a:ext cx="635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CA89A-7F63-7545-9B43-AF7DF332BE1B}" type="slidenum">
              <a:rPr lang="en-GB" smtClean="0"/>
              <a:pPr/>
              <a:t>‹#›</a:t>
            </a:fld>
            <a:endParaRPr lang="en-GB"/>
          </a:p>
        </p:txBody>
      </p:sp>
      <p:sp>
        <p:nvSpPr>
          <p:cNvPr id="10" name="Content Placeholder 9"/>
          <p:cNvSpPr>
            <a:spLocks noGrp="1"/>
          </p:cNvSpPr>
          <p:nvPr>
            <p:ph sz="quarter" idx="10"/>
          </p:nvPr>
        </p:nvSpPr>
        <p:spPr>
          <a:xfrm>
            <a:off x="393689" y="1131005"/>
            <a:ext cx="8748000" cy="52786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5457734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07504" y="1035050"/>
            <a:ext cx="8928072" cy="54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Rectangle 2"/>
          <p:cNvSpPr>
            <a:spLocks noGrp="1" noChangeArrowheads="1"/>
          </p:cNvSpPr>
          <p:nvPr>
            <p:ph type="title"/>
          </p:nvPr>
        </p:nvSpPr>
        <p:spPr bwMode="auto">
          <a:xfrm>
            <a:off x="107504" y="0"/>
            <a:ext cx="7200000" cy="102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endParaRPr lang="en-GB" dirty="0"/>
          </a:p>
        </p:txBody>
      </p:sp>
    </p:spTree>
    <p:extLst>
      <p:ext uri="{BB962C8B-B14F-4D97-AF65-F5344CB8AC3E}">
        <p14:creationId xmlns:p14="http://schemas.microsoft.com/office/powerpoint/2010/main" val="241125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07504" y="1035050"/>
            <a:ext cx="8928072" cy="41941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7" name="Text Placeholder 3"/>
          <p:cNvSpPr>
            <a:spLocks noGrp="1"/>
          </p:cNvSpPr>
          <p:nvPr>
            <p:ph type="body" sz="half" idx="2"/>
          </p:nvPr>
        </p:nvSpPr>
        <p:spPr>
          <a:xfrm>
            <a:off x="107504" y="5335456"/>
            <a:ext cx="8928072" cy="109959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smtClean="0"/>
          </a:p>
        </p:txBody>
      </p:sp>
      <p:sp>
        <p:nvSpPr>
          <p:cNvPr id="5" name="Rectangle 2"/>
          <p:cNvSpPr>
            <a:spLocks noGrp="1" noChangeArrowheads="1"/>
          </p:cNvSpPr>
          <p:nvPr>
            <p:ph type="title"/>
          </p:nvPr>
        </p:nvSpPr>
        <p:spPr bwMode="auto">
          <a:xfrm>
            <a:off x="107504" y="0"/>
            <a:ext cx="7200000" cy="102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endParaRPr lang="en-GB" dirty="0"/>
          </a:p>
        </p:txBody>
      </p:sp>
    </p:spTree>
    <p:extLst>
      <p:ext uri="{BB962C8B-B14F-4D97-AF65-F5344CB8AC3E}">
        <p14:creationId xmlns:p14="http://schemas.microsoft.com/office/powerpoint/2010/main" val="3190283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5" name="Text Placeholder 3"/>
          <p:cNvSpPr>
            <a:spLocks noGrp="1"/>
          </p:cNvSpPr>
          <p:nvPr>
            <p:ph type="body" sz="half" idx="2"/>
          </p:nvPr>
        </p:nvSpPr>
        <p:spPr>
          <a:xfrm>
            <a:off x="107504" y="1036638"/>
            <a:ext cx="8928072" cy="53641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smtClean="0"/>
          </a:p>
        </p:txBody>
      </p:sp>
      <p:sp>
        <p:nvSpPr>
          <p:cNvPr id="2" name="Title 1"/>
          <p:cNvSpPr>
            <a:spLocks noGrp="1"/>
          </p:cNvSpPr>
          <p:nvPr>
            <p:ph type="title"/>
          </p:nvPr>
        </p:nvSpPr>
        <p:spPr/>
        <p:txBody>
          <a:bodyPr/>
          <a:lstStyle/>
          <a:p>
            <a:r>
              <a:rPr lang="en-US" smtClean="0"/>
              <a:t>Click to edit Master title style</a:t>
            </a:r>
            <a:endParaRPr lang="en-GB"/>
          </a:p>
        </p:txBody>
      </p:sp>
      <p:sp>
        <p:nvSpPr>
          <p:cNvPr id="6" name="Content Placeholder 5"/>
          <p:cNvSpPr>
            <a:spLocks noGrp="1"/>
          </p:cNvSpPr>
          <p:nvPr>
            <p:ph sz="quarter" idx="10"/>
          </p:nvPr>
        </p:nvSpPr>
        <p:spPr>
          <a:xfrm>
            <a:off x="2124075" y="6742113"/>
            <a:ext cx="914400" cy="914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516648610"/>
      </p:ext>
    </p:extLst>
  </p:cSld>
  <p:clrMapOvr>
    <a:masterClrMapping/>
  </p:clrMapOvr>
  <p:timing>
    <p:tnLst>
      <p:par>
        <p:cTn id="1" dur="indefinite" restart="never" nodeType="tmRoot"/>
      </p:par>
    </p:tnLst>
  </p:timing>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uble text box">
    <p:spTree>
      <p:nvGrpSpPr>
        <p:cNvPr id="1" name=""/>
        <p:cNvGrpSpPr/>
        <p:nvPr/>
      </p:nvGrpSpPr>
      <p:grpSpPr>
        <a:xfrm>
          <a:off x="0" y="0"/>
          <a:ext cx="0" cy="0"/>
          <a:chOff x="0" y="0"/>
          <a:chExt cx="0" cy="0"/>
        </a:xfrm>
      </p:grpSpPr>
      <p:sp>
        <p:nvSpPr>
          <p:cNvPr id="9" name="Text Placeholder 2"/>
          <p:cNvSpPr>
            <a:spLocks noGrp="1"/>
          </p:cNvSpPr>
          <p:nvPr>
            <p:ph type="body" idx="1"/>
          </p:nvPr>
        </p:nvSpPr>
        <p:spPr>
          <a:xfrm>
            <a:off x="107504" y="1035050"/>
            <a:ext cx="8928072" cy="2465958"/>
          </a:xfrm>
        </p:spPr>
        <p:txBody>
          <a:bodyPr/>
          <a:lstStyle>
            <a:lvl1pPr marL="0" indent="0" algn="l">
              <a:buNone/>
              <a:defRPr sz="24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endParaRPr lang="en-US" dirty="0" smtClean="0"/>
          </a:p>
        </p:txBody>
      </p:sp>
      <p:sp>
        <p:nvSpPr>
          <p:cNvPr id="5" name="Text Placeholder 2"/>
          <p:cNvSpPr>
            <a:spLocks noGrp="1"/>
          </p:cNvSpPr>
          <p:nvPr>
            <p:ph type="body" idx="10"/>
          </p:nvPr>
        </p:nvSpPr>
        <p:spPr>
          <a:xfrm>
            <a:off x="107504" y="3586848"/>
            <a:ext cx="8928072" cy="2848202"/>
          </a:xfrm>
        </p:spPr>
        <p:txBody>
          <a:bodyPr/>
          <a:lstStyle>
            <a:lvl1pPr marL="0" indent="0">
              <a:buNone/>
              <a:defRPr sz="14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endParaRPr lang="en-US" dirty="0" smtClean="0"/>
          </a:p>
        </p:txBody>
      </p:sp>
      <p:sp>
        <p:nvSpPr>
          <p:cNvPr id="6" name="Rectangle 2"/>
          <p:cNvSpPr>
            <a:spLocks noGrp="1" noChangeArrowheads="1"/>
          </p:cNvSpPr>
          <p:nvPr>
            <p:ph type="title"/>
          </p:nvPr>
        </p:nvSpPr>
        <p:spPr bwMode="auto">
          <a:xfrm>
            <a:off x="107504" y="0"/>
            <a:ext cx="7200000" cy="102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endParaRPr lang="en-GB" dirty="0"/>
          </a:p>
        </p:txBody>
      </p:sp>
    </p:spTree>
    <p:extLst>
      <p:ext uri="{BB962C8B-B14F-4D97-AF65-F5344CB8AC3E}">
        <p14:creationId xmlns:p14="http://schemas.microsoft.com/office/powerpoint/2010/main" val="304110902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st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035049"/>
            <a:ext cx="8928072" cy="5400000"/>
          </a:xfrm>
        </p:spPr>
        <p:txBody>
          <a:bodyPr/>
          <a:lstStyle>
            <a:lvl1pPr>
              <a:defRPr b="0" i="0">
                <a:latin typeface="Arial"/>
                <a:cs typeface="Arial"/>
              </a:defRPr>
            </a:lvl1pPr>
            <a:lvl2pPr>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
          <p:cNvSpPr>
            <a:spLocks noGrp="1" noChangeArrowheads="1"/>
          </p:cNvSpPr>
          <p:nvPr>
            <p:ph type="title"/>
          </p:nvPr>
        </p:nvSpPr>
        <p:spPr bwMode="auto">
          <a:xfrm>
            <a:off x="107504" y="0"/>
            <a:ext cx="7200000" cy="102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endParaRPr lang="en-GB" dirty="0"/>
          </a:p>
        </p:txBody>
      </p:sp>
    </p:spTree>
    <p:extLst>
      <p:ext uri="{BB962C8B-B14F-4D97-AF65-F5344CB8AC3E}">
        <p14:creationId xmlns:p14="http://schemas.microsoft.com/office/powerpoint/2010/main" val="2932732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ouble list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07504" y="0"/>
            <a:ext cx="7200000" cy="102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endParaRPr lang="en-GB" dirty="0"/>
          </a:p>
        </p:txBody>
      </p:sp>
      <p:sp>
        <p:nvSpPr>
          <p:cNvPr id="8" name="Content Placeholder 2"/>
          <p:cNvSpPr>
            <a:spLocks noGrp="1"/>
          </p:cNvSpPr>
          <p:nvPr>
            <p:ph idx="13"/>
          </p:nvPr>
        </p:nvSpPr>
        <p:spPr>
          <a:xfrm>
            <a:off x="107504" y="1035051"/>
            <a:ext cx="4320000" cy="5399998"/>
          </a:xfrm>
        </p:spPr>
        <p:txBody>
          <a:bodyPr/>
          <a:lstStyle>
            <a:lvl1pPr>
              <a:defRPr b="0" i="0">
                <a:latin typeface="Arial"/>
                <a:cs typeface="Arial"/>
              </a:defRPr>
            </a:lvl1pPr>
            <a:lvl2pPr>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0"/>
          </p:nvPr>
        </p:nvSpPr>
        <p:spPr>
          <a:xfrm>
            <a:off x="4716016" y="1035051"/>
            <a:ext cx="4320000" cy="5399998"/>
          </a:xfrm>
        </p:spPr>
        <p:txBody>
          <a:bodyPr/>
          <a:lstStyle>
            <a:lvl1pPr>
              <a:defRPr b="0" i="0">
                <a:latin typeface="Arial"/>
                <a:cs typeface="Arial"/>
              </a:defRPr>
            </a:lvl1pPr>
            <a:lvl2pPr>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57179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ouble list with tit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7504" y="1035048"/>
            <a:ext cx="4320000" cy="900000"/>
          </a:xfrm>
        </p:spPr>
        <p:txBody>
          <a:bodyPr/>
          <a:lstStyle>
            <a:lvl1pPr marL="0" indent="0">
              <a:buNone/>
              <a:defRPr sz="2600" b="0" i="0">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smtClean="0"/>
          </a:p>
        </p:txBody>
      </p:sp>
      <p:sp>
        <p:nvSpPr>
          <p:cNvPr id="12" name="Text Placeholder 2"/>
          <p:cNvSpPr>
            <a:spLocks noGrp="1"/>
          </p:cNvSpPr>
          <p:nvPr>
            <p:ph type="body" idx="12"/>
          </p:nvPr>
        </p:nvSpPr>
        <p:spPr>
          <a:xfrm>
            <a:off x="4716016" y="1036638"/>
            <a:ext cx="4320000" cy="900000"/>
          </a:xfrm>
        </p:spPr>
        <p:txBody>
          <a:bodyPr/>
          <a:lstStyle>
            <a:lvl1pPr marL="0" indent="0">
              <a:buNone/>
              <a:defRPr sz="2600" b="0" i="0">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smtClean="0"/>
          </a:p>
        </p:txBody>
      </p:sp>
      <p:sp>
        <p:nvSpPr>
          <p:cNvPr id="15" name="Content Placeholder 2"/>
          <p:cNvSpPr>
            <a:spLocks noGrp="1"/>
          </p:cNvSpPr>
          <p:nvPr>
            <p:ph idx="13"/>
          </p:nvPr>
        </p:nvSpPr>
        <p:spPr>
          <a:xfrm>
            <a:off x="107504" y="2060847"/>
            <a:ext cx="4320000" cy="4374201"/>
          </a:xfrm>
        </p:spPr>
        <p:txBody>
          <a:bodyPr/>
          <a:lstStyle>
            <a:lvl1pPr>
              <a:defRPr b="0" i="0">
                <a:latin typeface="Arial"/>
                <a:cs typeface="Arial"/>
              </a:defRPr>
            </a:lvl1pPr>
            <a:lvl2pPr>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10"/>
          </p:nvPr>
        </p:nvSpPr>
        <p:spPr>
          <a:xfrm>
            <a:off x="4716016" y="2060847"/>
            <a:ext cx="4320000" cy="4374201"/>
          </a:xfrm>
        </p:spPr>
        <p:txBody>
          <a:bodyPr/>
          <a:lstStyle>
            <a:lvl1pPr>
              <a:defRPr b="0" i="0">
                <a:latin typeface="Arial"/>
                <a:cs typeface="Arial"/>
              </a:defRPr>
            </a:lvl1pPr>
            <a:lvl2pPr>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2"/>
          <p:cNvSpPr>
            <a:spLocks noGrp="1" noChangeArrowheads="1"/>
          </p:cNvSpPr>
          <p:nvPr>
            <p:ph type="title"/>
          </p:nvPr>
        </p:nvSpPr>
        <p:spPr bwMode="auto">
          <a:xfrm>
            <a:off x="107504" y="0"/>
            <a:ext cx="7200000" cy="102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endParaRPr lang="en-GB" dirty="0"/>
          </a:p>
        </p:txBody>
      </p:sp>
    </p:spTree>
    <p:extLst>
      <p:ext uri="{BB962C8B-B14F-4D97-AF65-F5344CB8AC3E}">
        <p14:creationId xmlns:p14="http://schemas.microsoft.com/office/powerpoint/2010/main" val="2783514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caption + list">
    <p:spTree>
      <p:nvGrpSpPr>
        <p:cNvPr id="1" name=""/>
        <p:cNvGrpSpPr/>
        <p:nvPr/>
      </p:nvGrpSpPr>
      <p:grpSpPr>
        <a:xfrm>
          <a:off x="0" y="0"/>
          <a:ext cx="0" cy="0"/>
          <a:chOff x="0" y="0"/>
          <a:chExt cx="0" cy="0"/>
        </a:xfrm>
      </p:grpSpPr>
      <p:sp>
        <p:nvSpPr>
          <p:cNvPr id="12" name="Content Placeholder 2"/>
          <p:cNvSpPr>
            <a:spLocks noGrp="1"/>
          </p:cNvSpPr>
          <p:nvPr>
            <p:ph idx="11"/>
          </p:nvPr>
        </p:nvSpPr>
        <p:spPr>
          <a:xfrm>
            <a:off x="4714462" y="1035049"/>
            <a:ext cx="4320000" cy="5400000"/>
          </a:xfrm>
        </p:spPr>
        <p:txBody>
          <a:bodyPr/>
          <a:lstStyle>
            <a:lvl1pPr>
              <a:defRPr b="0" i="0">
                <a:latin typeface="Arial"/>
                <a:cs typeface="Arial"/>
              </a:defRPr>
            </a:lvl1pPr>
            <a:lvl2pPr>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107504" y="0"/>
            <a:ext cx="7200000" cy="102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endParaRPr lang="en-GB" dirty="0"/>
          </a:p>
        </p:txBody>
      </p:sp>
      <p:sp>
        <p:nvSpPr>
          <p:cNvPr id="7" name="Text Placeholder 2"/>
          <p:cNvSpPr>
            <a:spLocks noGrp="1"/>
          </p:cNvSpPr>
          <p:nvPr>
            <p:ph type="body" idx="1"/>
          </p:nvPr>
        </p:nvSpPr>
        <p:spPr>
          <a:xfrm>
            <a:off x="107504" y="1035050"/>
            <a:ext cx="4320000" cy="3690094"/>
          </a:xfrm>
        </p:spPr>
        <p:txBody>
          <a:bodyPr/>
          <a:lstStyle>
            <a:lvl1pPr marL="0" indent="0" algn="l">
              <a:buNone/>
              <a:defRPr sz="24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endParaRPr lang="en-US" dirty="0" smtClean="0"/>
          </a:p>
        </p:txBody>
      </p:sp>
      <p:sp>
        <p:nvSpPr>
          <p:cNvPr id="10" name="Text Placeholder 2"/>
          <p:cNvSpPr>
            <a:spLocks noGrp="1"/>
          </p:cNvSpPr>
          <p:nvPr>
            <p:ph type="body" idx="12"/>
          </p:nvPr>
        </p:nvSpPr>
        <p:spPr>
          <a:xfrm>
            <a:off x="107504" y="4869160"/>
            <a:ext cx="4320000" cy="1565890"/>
          </a:xfrm>
        </p:spPr>
        <p:txBody>
          <a:bodyPr/>
          <a:lstStyle>
            <a:lvl1pPr marL="0" indent="0">
              <a:buNone/>
              <a:defRPr sz="14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endParaRPr lang="en-US" dirty="0" smtClean="0"/>
          </a:p>
        </p:txBody>
      </p:sp>
    </p:spTree>
    <p:extLst>
      <p:ext uri="{BB962C8B-B14F-4D97-AF65-F5344CB8AC3E}">
        <p14:creationId xmlns:p14="http://schemas.microsoft.com/office/powerpoint/2010/main" val="3634886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7950" y="0"/>
            <a:ext cx="719931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GB" altLang="en-US" smtClean="0"/>
          </a:p>
        </p:txBody>
      </p:sp>
      <p:sp>
        <p:nvSpPr>
          <p:cNvPr id="1027" name="Rectangle 4"/>
          <p:cNvSpPr>
            <a:spLocks noGrp="1" noChangeArrowheads="1"/>
          </p:cNvSpPr>
          <p:nvPr>
            <p:ph type="body" idx="1"/>
          </p:nvPr>
        </p:nvSpPr>
        <p:spPr bwMode="auto">
          <a:xfrm>
            <a:off x="107950" y="1036638"/>
            <a:ext cx="8926513"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5130" name="Text Box 10"/>
          <p:cNvSpPr txBox="1">
            <a:spLocks noChangeArrowheads="1"/>
          </p:cNvSpPr>
          <p:nvPr userDrawn="1"/>
        </p:nvSpPr>
        <p:spPr bwMode="auto">
          <a:xfrm>
            <a:off x="107950" y="6611938"/>
            <a:ext cx="4319588" cy="246062"/>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GB" sz="1000" dirty="0" smtClean="0">
                <a:latin typeface="Arial"/>
                <a:cs typeface="Arial"/>
              </a:rPr>
              <a:t>CTA Calibration Meeting, Barcelona,</a:t>
            </a:r>
            <a:r>
              <a:rPr lang="en-GB" sz="1000" baseline="0" dirty="0" smtClean="0">
                <a:latin typeface="Arial"/>
                <a:cs typeface="Arial"/>
              </a:rPr>
              <a:t> 21 June 2016</a:t>
            </a:r>
            <a:endParaRPr lang="en-GB" sz="1000" dirty="0" smtClean="0">
              <a:latin typeface="Arial"/>
              <a:cs typeface="Arial"/>
            </a:endParaRPr>
          </a:p>
        </p:txBody>
      </p:sp>
      <p:pic>
        <p:nvPicPr>
          <p:cNvPr id="1029" name="Picture 3" descr="logo+name black"/>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7467600" y="152400"/>
            <a:ext cx="15240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eso-flags-noframes.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922838" y="6610350"/>
            <a:ext cx="4111625"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a:xfrm>
            <a:off x="2678906" y="651192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D59B17-6D30-43A9-8FC0-86CED70D1BBA}" type="slidenum">
              <a:rPr lang="en-GB" smtClean="0"/>
              <a:t>‹#›</a:t>
            </a:fld>
            <a:endParaRPr lang="en-GB"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iming>
    <p:tnLst>
      <p:par>
        <p:cTn id="1" dur="indefinite" restart="never" nodeType="tmRoot"/>
      </p:par>
    </p:tnLst>
  </p:timing>
  <p:hf hdr="0"/>
  <p:txStyles>
    <p:titleStyle>
      <a:lvl1pPr algn="ctr" rtl="0" eaLnBrk="0" fontAlgn="base" hangingPunct="0">
        <a:spcBef>
          <a:spcPct val="0"/>
        </a:spcBef>
        <a:spcAft>
          <a:spcPct val="0"/>
        </a:spcAft>
        <a:defRPr sz="3000" b="1">
          <a:solidFill>
            <a:schemeClr val="tx2"/>
          </a:solidFill>
          <a:latin typeface="Arial"/>
          <a:ea typeface="MS PGothic" panose="020B0600070205080204" pitchFamily="34" charset="-128"/>
          <a:cs typeface="Arial"/>
        </a:defRPr>
      </a:lvl1pPr>
      <a:lvl2pPr algn="ctr" rtl="0" eaLnBrk="0" fontAlgn="base" hangingPunct="0">
        <a:spcBef>
          <a:spcPct val="0"/>
        </a:spcBef>
        <a:spcAft>
          <a:spcPct val="0"/>
        </a:spcAft>
        <a:defRPr sz="3000" b="1">
          <a:solidFill>
            <a:schemeClr val="tx2"/>
          </a:solidFill>
          <a:latin typeface="Arial" charset="0"/>
          <a:ea typeface="MS PGothic" panose="020B0600070205080204" pitchFamily="34" charset="-128"/>
          <a:cs typeface="ＭＳ Ｐゴシック" pitchFamily="-108" charset="-128"/>
        </a:defRPr>
      </a:lvl2pPr>
      <a:lvl3pPr algn="ctr" rtl="0" eaLnBrk="0" fontAlgn="base" hangingPunct="0">
        <a:spcBef>
          <a:spcPct val="0"/>
        </a:spcBef>
        <a:spcAft>
          <a:spcPct val="0"/>
        </a:spcAft>
        <a:defRPr sz="3000" b="1">
          <a:solidFill>
            <a:schemeClr val="tx2"/>
          </a:solidFill>
          <a:latin typeface="Arial" charset="0"/>
          <a:ea typeface="MS PGothic" panose="020B0600070205080204" pitchFamily="34" charset="-128"/>
          <a:cs typeface="ＭＳ Ｐゴシック" pitchFamily="-108" charset="-128"/>
        </a:defRPr>
      </a:lvl3pPr>
      <a:lvl4pPr algn="ctr" rtl="0" eaLnBrk="0" fontAlgn="base" hangingPunct="0">
        <a:spcBef>
          <a:spcPct val="0"/>
        </a:spcBef>
        <a:spcAft>
          <a:spcPct val="0"/>
        </a:spcAft>
        <a:defRPr sz="3000" b="1">
          <a:solidFill>
            <a:schemeClr val="tx2"/>
          </a:solidFill>
          <a:latin typeface="Arial" charset="0"/>
          <a:ea typeface="MS PGothic" panose="020B0600070205080204" pitchFamily="34" charset="-128"/>
          <a:cs typeface="ＭＳ Ｐゴシック" pitchFamily="-108" charset="-128"/>
        </a:defRPr>
      </a:lvl4pPr>
      <a:lvl5pPr algn="ctr" rtl="0" eaLnBrk="0" fontAlgn="base" hangingPunct="0">
        <a:spcBef>
          <a:spcPct val="0"/>
        </a:spcBef>
        <a:spcAft>
          <a:spcPct val="0"/>
        </a:spcAft>
        <a:defRPr sz="3000" b="1">
          <a:solidFill>
            <a:schemeClr val="tx2"/>
          </a:solidFill>
          <a:latin typeface="Arial" charset="0"/>
          <a:ea typeface="MS PGothic" panose="020B0600070205080204" pitchFamily="34" charset="-128"/>
          <a:cs typeface="ＭＳ Ｐゴシック" pitchFamily="-108" charset="-128"/>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358775" indent="-342900" algn="l" rtl="0" eaLnBrk="0" fontAlgn="base" hangingPunct="0">
        <a:spcBef>
          <a:spcPts val="600"/>
        </a:spcBef>
        <a:spcAft>
          <a:spcPct val="0"/>
        </a:spcAft>
        <a:buClr>
          <a:srgbClr val="FF0000"/>
        </a:buClr>
        <a:buSzPct val="75000"/>
        <a:buFont typeface="Wingdings" panose="05000000000000000000" pitchFamily="2" charset="2"/>
        <a:buChar char="u"/>
        <a:defRPr sz="2400">
          <a:solidFill>
            <a:schemeClr val="tx1"/>
          </a:solidFill>
          <a:latin typeface="Arial"/>
          <a:ea typeface="MS PGothic" panose="020B0600070205080204" pitchFamily="34" charset="-128"/>
          <a:cs typeface="Arial"/>
        </a:defRPr>
      </a:lvl1pPr>
      <a:lvl2pPr marL="719138" indent="-285750" algn="l" rtl="0" eaLnBrk="0" fontAlgn="base" hangingPunct="0">
        <a:spcBef>
          <a:spcPts val="600"/>
        </a:spcBef>
        <a:spcAft>
          <a:spcPct val="0"/>
        </a:spcAft>
        <a:buClr>
          <a:schemeClr val="accent2"/>
        </a:buClr>
        <a:buSzPct val="50000"/>
        <a:buFont typeface="Wingdings" panose="05000000000000000000" pitchFamily="2" charset="2"/>
        <a:buChar char="u"/>
        <a:defRPr sz="2400">
          <a:solidFill>
            <a:schemeClr val="tx1"/>
          </a:solidFill>
          <a:latin typeface="Arial"/>
          <a:ea typeface="MS PGothic" panose="020B0600070205080204" pitchFamily="34" charset="-128"/>
          <a:cs typeface="Arial"/>
        </a:defRPr>
      </a:lvl2pPr>
      <a:lvl3pPr marL="1079500" indent="-228600" algn="l" rtl="0" eaLnBrk="0" fontAlgn="base" hangingPunct="0">
        <a:spcBef>
          <a:spcPts val="600"/>
        </a:spcBef>
        <a:spcAft>
          <a:spcPct val="0"/>
        </a:spcAft>
        <a:buClr>
          <a:srgbClr val="0066FF"/>
        </a:buClr>
        <a:buSzPct val="100000"/>
        <a:buFont typeface="Arial" panose="020B0604020202020204" pitchFamily="34" charset="0"/>
        <a:buChar char="•"/>
        <a:defRPr sz="2000">
          <a:solidFill>
            <a:schemeClr val="tx1"/>
          </a:solidFill>
          <a:latin typeface="Arial"/>
          <a:ea typeface="MS PGothic" panose="020B0600070205080204" pitchFamily="34" charset="-128"/>
          <a:cs typeface="Arial"/>
        </a:defRPr>
      </a:lvl3pPr>
      <a:lvl4pPr marL="1439863" indent="-228600" algn="l" rtl="0" eaLnBrk="0" fontAlgn="base" hangingPunct="0">
        <a:spcBef>
          <a:spcPts val="600"/>
        </a:spcBef>
        <a:spcAft>
          <a:spcPct val="0"/>
        </a:spcAft>
        <a:buSzPct val="75000"/>
        <a:buFont typeface="Arial" panose="020B0604020202020204" pitchFamily="34" charset="0"/>
        <a:buChar char="•"/>
        <a:defRPr>
          <a:solidFill>
            <a:schemeClr val="tx1"/>
          </a:solidFill>
          <a:latin typeface="Arial"/>
          <a:ea typeface="MS PGothic" panose="020B0600070205080204" pitchFamily="34" charset="-128"/>
          <a:cs typeface="Arial"/>
        </a:defRPr>
      </a:lvl4pPr>
      <a:lvl5pPr marL="1798638" indent="-228600" algn="l" rtl="0" eaLnBrk="0" fontAlgn="base" hangingPunct="0">
        <a:spcBef>
          <a:spcPts val="600"/>
        </a:spcBef>
        <a:spcAft>
          <a:spcPct val="0"/>
        </a:spcAft>
        <a:buFont typeface="Lucida Grande" charset="0"/>
        <a:buChar char="–"/>
        <a:defRPr sz="1400">
          <a:solidFill>
            <a:schemeClr val="tx1"/>
          </a:solidFill>
          <a:latin typeface="Arial"/>
          <a:ea typeface="MS PGothic" panose="020B0600070205080204" pitchFamily="34" charset="-128"/>
          <a:cs typeface="Arial"/>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www.eso.org/sci/software/pipelines/skytools/molecfit"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15.emf"/><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hyperlink" Target="http://www.ecmwf.int/en/forecasts/documentation-and-support/dissemination-manual"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afety.pl.eso.org/wiki/images/d/d0/LPO-PRO-ESO-20100-0007-V2-TA-Checklists.pdf" TargetMode="External"/><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aipchile.gob.cl/dasa/aip_chile_con_contenido/ais/AMDT%20AIP%20VOL%20II%20(MAP)/AMDT%2079%20del%2003%20MAR%202016/Cartas%20de%20Aerovias.pdf" TargetMode="External"/><Relationship Id="rId2" Type="http://schemas.openxmlformats.org/officeDocument/2006/relationships/image" Target="../media/image32.jpeg"/><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8" Type="http://schemas.openxmlformats.org/officeDocument/2006/relationships/hyperlink" Target="http://profiles.spiedigitallibrary.org/summary.aspx?DOI=10.1117/12.856976&amp;Name=C.+Ramirez" TargetMode="External"/><Relationship Id="rId3" Type="http://schemas.openxmlformats.org/officeDocument/2006/relationships/hyperlink" Target="http://profiles.spiedigitallibrary.org/summary.aspx?DOI=10.1117/12.856976&amp;Name=J.+Beltran" TargetMode="External"/><Relationship Id="rId7" Type="http://schemas.openxmlformats.org/officeDocument/2006/relationships/hyperlink" Target="http://profiles.spiedigitallibrary.org/summary.aspx?DOI=10.1117/12.856976&amp;Name=M.+Tapia" TargetMode="External"/><Relationship Id="rId2" Type="http://schemas.openxmlformats.org/officeDocument/2006/relationships/hyperlink" Target="http://profiles.spiedigitallibrary.org/summary.aspx?DOI=10.1117/12.856976&amp;Name=J.+L.+Alvarez" TargetMode="External"/><Relationship Id="rId1" Type="http://schemas.openxmlformats.org/officeDocument/2006/relationships/slideLayout" Target="../slideLayouts/slideLayout4.xml"/><Relationship Id="rId6" Type="http://schemas.openxmlformats.org/officeDocument/2006/relationships/hyperlink" Target="http://profiles.spiedigitallibrary.org/summary.aspx?DOI=10.1117/12.856976&amp;Name=F.+Gutierrez" TargetMode="External"/><Relationship Id="rId5" Type="http://schemas.openxmlformats.org/officeDocument/2006/relationships/hyperlink" Target="http://profiles.spiedigitallibrary.org/summary.aspx?DOI=10.1117/12.856976&amp;Name=G.+Valdes" TargetMode="External"/><Relationship Id="rId4" Type="http://schemas.openxmlformats.org/officeDocument/2006/relationships/hyperlink" Target="http://profiles.spiedigitallibrary.org/summary.aspx?DOI=10.1117/12.856976&amp;Name=I.+Munoz"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hyperlink" Target="http://www.eso.org/sci/facilities/paranal/sciops/LGSF_policies.html"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www.radiometer-physics.de/products/"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sz="3600" dirty="0" err="1" smtClean="0"/>
              <a:t>Astroclimatic</a:t>
            </a:r>
            <a:r>
              <a:rPr lang="en-US" sz="3600" dirty="0" smtClean="0"/>
              <a:t> Characterization of the Paranal Site</a:t>
            </a:r>
          </a:p>
          <a:p>
            <a:r>
              <a:rPr lang="en-US" sz="1600" dirty="0" smtClean="0"/>
              <a:t>M. Sarazin (ESO)</a:t>
            </a:r>
            <a:endParaRPr lang="en-GB" sz="1600" dirty="0"/>
          </a:p>
        </p:txBody>
      </p:sp>
      <p:sp>
        <p:nvSpPr>
          <p:cNvPr id="4" name="Title 3"/>
          <p:cNvSpPr>
            <a:spLocks noGrp="1"/>
          </p:cNvSpPr>
          <p:nvPr>
            <p:ph type="title"/>
          </p:nvPr>
        </p:nvSpPr>
        <p:spPr/>
        <p:txBody>
          <a:bodyPr/>
          <a:lstStyle/>
          <a:p>
            <a:endParaRPr lang="en-GB"/>
          </a:p>
        </p:txBody>
      </p:sp>
    </p:spTree>
    <p:extLst>
      <p:ext uri="{BB962C8B-B14F-4D97-AF65-F5344CB8AC3E}">
        <p14:creationId xmlns:p14="http://schemas.microsoft.com/office/powerpoint/2010/main" val="7472382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dirty="0" smtClean="0">
                <a:latin typeface="Chalkboard" charset="0"/>
              </a:rPr>
              <a:t>Episodes of extremely low PWV</a:t>
            </a:r>
            <a:endParaRPr lang="en-US" dirty="0"/>
          </a:p>
        </p:txBody>
      </p:sp>
      <p:sp>
        <p:nvSpPr>
          <p:cNvPr id="4" name="Rectangle 3"/>
          <p:cNvSpPr txBox="1">
            <a:spLocks noChangeArrowheads="1"/>
          </p:cNvSpPr>
          <p:nvPr/>
        </p:nvSpPr>
        <p:spPr>
          <a:xfrm>
            <a:off x="250825" y="1371601"/>
            <a:ext cx="5692775" cy="3425552"/>
          </a:xfrm>
          <a:prstGeom prst="rect">
            <a:avLst/>
          </a:prstGeom>
        </p:spPr>
        <p:txBody>
          <a:bodyPr/>
          <a:lstStyle>
            <a:lvl1pPr marL="324000" indent="-324000" algn="l" rtl="0" eaLnBrk="1" fontAlgn="base" hangingPunct="1">
              <a:spcBef>
                <a:spcPts val="1200"/>
              </a:spcBef>
              <a:spcAft>
                <a:spcPts val="0"/>
              </a:spcAft>
              <a:buClr>
                <a:srgbClr val="FF0000"/>
              </a:buClr>
              <a:buSzPct val="90000"/>
              <a:buFontTx/>
              <a:buBlip>
                <a:blip r:embed="rId3"/>
              </a:buBlip>
              <a:defRPr sz="2800">
                <a:solidFill>
                  <a:schemeClr val="tx1"/>
                </a:solidFill>
                <a:latin typeface="+mn-lt"/>
                <a:ea typeface="ＭＳ Ｐゴシック" charset="0"/>
                <a:cs typeface="+mn-cs"/>
              </a:defRPr>
            </a:lvl1pPr>
            <a:lvl2pPr marL="742950" indent="-285750" algn="l" rtl="0" eaLnBrk="1" fontAlgn="base" hangingPunct="1">
              <a:spcBef>
                <a:spcPts val="600"/>
              </a:spcBef>
              <a:spcAft>
                <a:spcPts val="0"/>
              </a:spcAft>
              <a:buClr>
                <a:schemeClr val="accent1"/>
              </a:buClr>
              <a:buFont typeface="Wingdings" charset="0"/>
              <a:buChar char="Ø"/>
              <a:defRPr sz="2400">
                <a:solidFill>
                  <a:schemeClr val="tx1"/>
                </a:solidFill>
                <a:latin typeface="+mn-lt"/>
                <a:ea typeface="ＭＳ Ｐゴシック" charset="0"/>
              </a:defRPr>
            </a:lvl2pPr>
            <a:lvl3pPr marL="1143000" indent="-228600" algn="l" rtl="0" eaLnBrk="1" fontAlgn="base" hangingPunct="1">
              <a:spcBef>
                <a:spcPts val="0"/>
              </a:spcBef>
              <a:spcAft>
                <a:spcPct val="0"/>
              </a:spcAft>
              <a:buClr>
                <a:schemeClr val="tx2"/>
              </a:buClr>
              <a:buChar char="•"/>
              <a:defRPr sz="2000">
                <a:solidFill>
                  <a:schemeClr val="tx1"/>
                </a:solidFill>
                <a:latin typeface="+mn-lt"/>
                <a:ea typeface="ＭＳ Ｐゴシック" charset="0"/>
              </a:defRPr>
            </a:lvl3pPr>
            <a:lvl4pPr marL="1600200" indent="-228600" algn="l" rtl="0" eaLnBrk="1" fontAlgn="base" hangingPunct="1">
              <a:spcBef>
                <a:spcPts val="0"/>
              </a:spcBef>
              <a:spcAft>
                <a:spcPct val="0"/>
              </a:spcAft>
              <a:buChar char="–"/>
              <a:defRPr sz="2000">
                <a:solidFill>
                  <a:schemeClr val="tx1"/>
                </a:solidFill>
                <a:latin typeface="+mn-lt"/>
                <a:ea typeface="ＭＳ Ｐゴシック" charset="0"/>
              </a:defRPr>
            </a:lvl4pPr>
            <a:lvl5pPr marL="2057400" indent="-228600" algn="l" rtl="0" eaLnBrk="1" fontAlgn="base" hangingPunct="1">
              <a:spcBef>
                <a:spcPts val="0"/>
              </a:spcBef>
              <a:spcAft>
                <a:spcPct val="0"/>
              </a:spcAft>
              <a:buChar char="»"/>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n-US" sz="1800" dirty="0" smtClean="0">
                <a:latin typeface="Chalkboard" pitchFamily="1" charset="0"/>
                <a:ea typeface="ＭＳ Ｐゴシック" pitchFamily="1" charset="-128"/>
              </a:rPr>
              <a:t>1</a:t>
            </a:r>
            <a:r>
              <a:rPr lang="en-US" sz="1800" baseline="30000" dirty="0" smtClean="0">
                <a:latin typeface="Chalkboard" pitchFamily="1" charset="0"/>
                <a:ea typeface="ＭＳ Ｐゴシック" pitchFamily="1" charset="-128"/>
              </a:rPr>
              <a:t>st</a:t>
            </a:r>
            <a:r>
              <a:rPr lang="en-US" sz="1800" dirty="0" smtClean="0">
                <a:latin typeface="Chalkboard" pitchFamily="1" charset="0"/>
                <a:ea typeface="ＭＳ Ｐゴシック" pitchFamily="1" charset="-128"/>
              </a:rPr>
              <a:t> fully documented event: July 5/6</a:t>
            </a:r>
            <a:r>
              <a:rPr lang="en-US" sz="1800" baseline="30000" dirty="0" smtClean="0">
                <a:latin typeface="Chalkboard" pitchFamily="1" charset="0"/>
                <a:ea typeface="ＭＳ Ｐゴシック" pitchFamily="1" charset="-128"/>
              </a:rPr>
              <a:t>th</a:t>
            </a:r>
            <a:r>
              <a:rPr lang="en-US" sz="1800" dirty="0" smtClean="0">
                <a:latin typeface="Chalkboard" pitchFamily="1" charset="0"/>
                <a:ea typeface="ＭＳ Ｐゴシック" pitchFamily="1" charset="-128"/>
              </a:rPr>
              <a:t>, 2012; Kerber et al. (2014), MNRAS 439, 247</a:t>
            </a:r>
          </a:p>
          <a:p>
            <a:pPr>
              <a:lnSpc>
                <a:spcPct val="90000"/>
              </a:lnSpc>
            </a:pPr>
            <a:r>
              <a:rPr lang="en-US" sz="1800" dirty="0" smtClean="0">
                <a:latin typeface="Chalkboard" pitchFamily="1" charset="0"/>
                <a:ea typeface="ＭＳ Ｐゴシック" pitchFamily="1" charset="-128"/>
              </a:rPr>
              <a:t>PWV: ≈0.1 mm &amp; very stable</a:t>
            </a:r>
          </a:p>
          <a:p>
            <a:pPr lvl="1">
              <a:lnSpc>
                <a:spcPct val="90000"/>
              </a:lnSpc>
            </a:pPr>
            <a:r>
              <a:rPr lang="en-US" sz="1800" dirty="0" smtClean="0">
                <a:latin typeface="Chalkboard" pitchFamily="1" charset="0"/>
                <a:ea typeface="ＭＳ Ｐゴシック" pitchFamily="1" charset="-128"/>
              </a:rPr>
              <a:t>Dome C, median (winter) ≈0.2 mm</a:t>
            </a:r>
          </a:p>
          <a:p>
            <a:pPr>
              <a:lnSpc>
                <a:spcPct val="90000"/>
              </a:lnSpc>
            </a:pPr>
            <a:r>
              <a:rPr lang="en-US" sz="1800" dirty="0" smtClean="0">
                <a:latin typeface="Chalkboard" pitchFamily="1" charset="0"/>
                <a:ea typeface="ＭＳ Ｐゴシック" pitchFamily="1" charset="-128"/>
              </a:rPr>
              <a:t>Duration: &gt; 12h</a:t>
            </a:r>
          </a:p>
          <a:p>
            <a:pPr>
              <a:lnSpc>
                <a:spcPct val="90000"/>
              </a:lnSpc>
            </a:pPr>
            <a:r>
              <a:rPr lang="en-US" sz="1800" dirty="0" smtClean="0">
                <a:latin typeface="Chalkboard" pitchFamily="1" charset="0"/>
                <a:ea typeface="ＭＳ Ｐゴシック" pitchFamily="1" charset="-128"/>
              </a:rPr>
              <a:t>Other ambient conditions: fine</a:t>
            </a:r>
          </a:p>
          <a:p>
            <a:pPr>
              <a:lnSpc>
                <a:spcPct val="90000"/>
              </a:lnSpc>
            </a:pPr>
            <a:r>
              <a:rPr lang="en-US" sz="1800" dirty="0" smtClean="0">
                <a:latin typeface="Chalkboard" pitchFamily="1" charset="0"/>
                <a:ea typeface="ＭＳ Ｐゴシック" pitchFamily="1" charset="-128"/>
              </a:rPr>
              <a:t>Explanation in terms of meteorological conditions</a:t>
            </a:r>
          </a:p>
          <a:p>
            <a:pPr lvl="1">
              <a:lnSpc>
                <a:spcPct val="90000"/>
              </a:lnSpc>
            </a:pPr>
            <a:r>
              <a:rPr lang="en-US" sz="1800" dirty="0" smtClean="0">
                <a:latin typeface="Chalkboard" pitchFamily="1" charset="0"/>
                <a:ea typeface="ＭＳ Ｐゴシック" pitchFamily="1" charset="-128"/>
              </a:rPr>
              <a:t>Antarctic air plus coastal low</a:t>
            </a:r>
          </a:p>
          <a:p>
            <a:pPr>
              <a:lnSpc>
                <a:spcPct val="90000"/>
              </a:lnSpc>
            </a:pPr>
            <a:r>
              <a:rPr lang="en-US" sz="1800" dirty="0" smtClean="0">
                <a:latin typeface="Chalkboard" pitchFamily="1" charset="0"/>
                <a:ea typeface="ＭＳ Ｐゴシック" pitchFamily="1" charset="-128"/>
              </a:rPr>
              <a:t>Estimated frequency of occurrence: few nights/year</a:t>
            </a:r>
          </a:p>
        </p:txBody>
      </p:sp>
      <p:pic>
        <p:nvPicPr>
          <p:cNvPr id="5" name="Picture 14" descr="P1010713"/>
          <p:cNvPicPr>
            <a:picLocks noChangeAspect="1" noChangeArrowheads="1"/>
          </p:cNvPicPr>
          <p:nvPr/>
        </p:nvPicPr>
        <p:blipFill>
          <a:blip r:embed="rId4"/>
          <a:srcRect/>
          <a:stretch>
            <a:fillRect/>
          </a:stretch>
        </p:blipFill>
        <p:spPr bwMode="auto">
          <a:xfrm>
            <a:off x="6092825" y="1219200"/>
            <a:ext cx="2798763" cy="3732213"/>
          </a:xfrm>
          <a:prstGeom prst="rect">
            <a:avLst/>
          </a:prstGeom>
          <a:noFill/>
          <a:ln w="28575">
            <a:solidFill>
              <a:schemeClr val="tx1"/>
            </a:solidFill>
            <a:miter lim="800000"/>
            <a:headEnd/>
            <a:tailEnd/>
          </a:ln>
        </p:spPr>
      </p:pic>
      <p:graphicFrame>
        <p:nvGraphicFramePr>
          <p:cNvPr id="6" name="Table 5"/>
          <p:cNvGraphicFramePr>
            <a:graphicFrameLocks noGrp="1"/>
          </p:cNvGraphicFramePr>
          <p:nvPr>
            <p:extLst>
              <p:ext uri="{D42A27DB-BD31-4B8C-83A1-F6EECF244321}">
                <p14:modId xmlns:p14="http://schemas.microsoft.com/office/powerpoint/2010/main" val="2243682703"/>
              </p:ext>
            </p:extLst>
          </p:nvPr>
        </p:nvGraphicFramePr>
        <p:xfrm>
          <a:off x="2121590" y="4797153"/>
          <a:ext cx="3810000" cy="165100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838200">
                  <a:extLst>
                    <a:ext uri="{9D8B030D-6E8A-4147-A177-3AD203B41FA5}">
                      <a16:colId xmlns:a16="http://schemas.microsoft.com/office/drawing/2014/main" val="20003"/>
                    </a:ext>
                  </a:extLst>
                </a:gridCol>
              </a:tblGrid>
              <a:tr h="370840">
                <a:tc>
                  <a:txBody>
                    <a:bodyPr/>
                    <a:lstStyle/>
                    <a:p>
                      <a:r>
                        <a:rPr lang="en-US" dirty="0" smtClean="0">
                          <a:solidFill>
                            <a:srgbClr val="0000FF"/>
                          </a:solidFill>
                        </a:rPr>
                        <a:t>PWV [mm]</a:t>
                      </a:r>
                      <a:endParaRPr lang="en-US" dirty="0">
                        <a:solidFill>
                          <a:srgbClr val="0000FF"/>
                        </a:solidFill>
                      </a:endParaRPr>
                    </a:p>
                  </a:txBody>
                  <a:tcPr/>
                </a:tc>
                <a:tc>
                  <a:txBody>
                    <a:bodyPr/>
                    <a:lstStyle/>
                    <a:p>
                      <a:r>
                        <a:rPr lang="en-US" dirty="0" smtClean="0">
                          <a:solidFill>
                            <a:srgbClr val="0000FF"/>
                          </a:solidFill>
                        </a:rPr>
                        <a:t>≤ 0.2</a:t>
                      </a:r>
                      <a:endParaRPr lang="en-US" dirty="0">
                        <a:solidFill>
                          <a:srgbClr val="0000FF"/>
                        </a:solidFill>
                      </a:endParaRPr>
                    </a:p>
                  </a:txBody>
                  <a:tcPr/>
                </a:tc>
                <a:tc>
                  <a:txBody>
                    <a:bodyPr/>
                    <a:lstStyle/>
                    <a:p>
                      <a:r>
                        <a:rPr lang="en-US" dirty="0" smtClean="0">
                          <a:solidFill>
                            <a:srgbClr val="0000FF"/>
                          </a:solidFill>
                        </a:rPr>
                        <a:t>≤ 0.5</a:t>
                      </a:r>
                      <a:endParaRPr lang="en-US" dirty="0">
                        <a:solidFill>
                          <a:srgbClr val="0000FF"/>
                        </a:solidFill>
                      </a:endParaRPr>
                    </a:p>
                  </a:txBody>
                  <a:tcPr/>
                </a:tc>
                <a:tc>
                  <a:txBody>
                    <a:bodyPr/>
                    <a:lstStyle/>
                    <a:p>
                      <a:r>
                        <a:rPr lang="en-US" dirty="0" smtClean="0">
                          <a:solidFill>
                            <a:srgbClr val="0000FF"/>
                          </a:solidFill>
                        </a:rPr>
                        <a:t>≤ 1.0</a:t>
                      </a:r>
                      <a:endParaRPr lang="en-US" dirty="0">
                        <a:solidFill>
                          <a:srgbClr val="0000FF"/>
                        </a:solidFill>
                      </a:endParaRPr>
                    </a:p>
                  </a:txBody>
                  <a:tcPr/>
                </a:tc>
                <a:extLst>
                  <a:ext uri="{0D108BD9-81ED-4DB2-BD59-A6C34878D82A}">
                    <a16:rowId xmlns:a16="http://schemas.microsoft.com/office/drawing/2014/main" val="10000"/>
                  </a:ext>
                </a:extLst>
              </a:tr>
              <a:tr h="370840">
                <a:tc>
                  <a:txBody>
                    <a:bodyPr/>
                    <a:lstStyle/>
                    <a:p>
                      <a:r>
                        <a:rPr lang="en-US" dirty="0" smtClean="0"/>
                        <a:t>UVES (2001-08)</a:t>
                      </a:r>
                      <a:endParaRPr lang="en-US" dirty="0"/>
                    </a:p>
                  </a:txBody>
                  <a:tcPr/>
                </a:tc>
                <a:tc>
                  <a:txBody>
                    <a:bodyPr/>
                    <a:lstStyle/>
                    <a:p>
                      <a:r>
                        <a:rPr lang="en-US" dirty="0" smtClean="0"/>
                        <a:t>0.3%</a:t>
                      </a:r>
                      <a:endParaRPr lang="en-US" dirty="0"/>
                    </a:p>
                  </a:txBody>
                  <a:tcPr/>
                </a:tc>
                <a:tc>
                  <a:txBody>
                    <a:bodyPr/>
                    <a:lstStyle/>
                    <a:p>
                      <a:r>
                        <a:rPr lang="en-US" dirty="0" smtClean="0"/>
                        <a:t>1.8%</a:t>
                      </a:r>
                      <a:endParaRPr lang="en-US" dirty="0"/>
                    </a:p>
                  </a:txBody>
                  <a:tcPr/>
                </a:tc>
                <a:tc>
                  <a:txBody>
                    <a:bodyPr/>
                    <a:lstStyle/>
                    <a:p>
                      <a:r>
                        <a:rPr lang="en-US" dirty="0" smtClean="0"/>
                        <a:t>12%</a:t>
                      </a:r>
                      <a:endParaRPr lang="en-US" dirty="0"/>
                    </a:p>
                  </a:txBody>
                  <a:tcPr/>
                </a:tc>
                <a:extLst>
                  <a:ext uri="{0D108BD9-81ED-4DB2-BD59-A6C34878D82A}">
                    <a16:rowId xmlns:a16="http://schemas.microsoft.com/office/drawing/2014/main" val="10001"/>
                  </a:ext>
                </a:extLst>
              </a:tr>
              <a:tr h="370840">
                <a:tc>
                  <a:txBody>
                    <a:bodyPr/>
                    <a:lstStyle/>
                    <a:p>
                      <a:r>
                        <a:rPr lang="en-US" dirty="0" smtClean="0"/>
                        <a:t>CRIRES (2007-12)</a:t>
                      </a:r>
                      <a:endParaRPr lang="en-US" dirty="0"/>
                    </a:p>
                  </a:txBody>
                  <a:tcPr/>
                </a:tc>
                <a:tc>
                  <a:txBody>
                    <a:bodyPr/>
                    <a:lstStyle/>
                    <a:p>
                      <a:r>
                        <a:rPr lang="en-US" dirty="0" smtClean="0"/>
                        <a:t>0.8%</a:t>
                      </a:r>
                      <a:endParaRPr lang="en-US" dirty="0"/>
                    </a:p>
                  </a:txBody>
                  <a:tcPr/>
                </a:tc>
                <a:tc>
                  <a:txBody>
                    <a:bodyPr/>
                    <a:lstStyle/>
                    <a:p>
                      <a:r>
                        <a:rPr lang="en-US" dirty="0" smtClean="0"/>
                        <a:t>2.0%</a:t>
                      </a:r>
                      <a:endParaRPr lang="en-US" dirty="0"/>
                    </a:p>
                  </a:txBody>
                  <a:tcPr/>
                </a:tc>
                <a:tc>
                  <a:txBody>
                    <a:bodyPr/>
                    <a:lstStyle/>
                    <a:p>
                      <a:r>
                        <a:rPr lang="en-US" dirty="0" smtClean="0"/>
                        <a:t>15%</a:t>
                      </a:r>
                      <a:endParaRPr lang="en-US" dirty="0"/>
                    </a:p>
                  </a:txBody>
                  <a:tcPr/>
                </a:tc>
                <a:extLst>
                  <a:ext uri="{0D108BD9-81ED-4DB2-BD59-A6C34878D82A}">
                    <a16:rowId xmlns:a16="http://schemas.microsoft.com/office/drawing/2014/main" val="10002"/>
                  </a:ext>
                </a:extLst>
              </a:tr>
            </a:tbl>
          </a:graphicData>
        </a:graphic>
      </p:graphicFrame>
      <p:sp>
        <p:nvSpPr>
          <p:cNvPr id="7" name="TextBox 6"/>
          <p:cNvSpPr txBox="1"/>
          <p:nvPr/>
        </p:nvSpPr>
        <p:spPr bwMode="auto">
          <a:xfrm>
            <a:off x="7956376" y="6135107"/>
            <a:ext cx="1059906" cy="246221"/>
          </a:xfrm>
          <a:prstGeom prst="rect">
            <a:avLst/>
          </a:prstGeom>
          <a:noFill/>
          <a:ln w="9525">
            <a:noFill/>
            <a:miter lim="800000"/>
            <a:headEnd/>
            <a:tailEnd/>
          </a:ln>
          <a:effectLst/>
        </p:spPr>
        <p:txBody>
          <a:bodyPr wrap="none" rtlCol="0">
            <a:spAutoFit/>
          </a:bodyPr>
          <a:lstStyle/>
          <a:p>
            <a:r>
              <a:rPr lang="en-US" sz="1000" dirty="0" smtClean="0">
                <a:latin typeface="HelveticaNeueLT Com 65 Md" pitchFamily="34" charset="0"/>
                <a:ea typeface="+mn-ea"/>
                <a:cs typeface="+mn-cs"/>
              </a:rPr>
              <a:t>F. Kerber, ESO</a:t>
            </a:r>
            <a:endParaRPr lang="en-GB" sz="1000" dirty="0" smtClean="0">
              <a:latin typeface="HelveticaNeueLT Com 65 Md" pitchFamily="34" charset="0"/>
              <a:ea typeface="+mn-ea"/>
              <a:cs typeface="+mn-cs"/>
            </a:endParaRPr>
          </a:p>
        </p:txBody>
      </p:sp>
    </p:spTree>
    <p:extLst>
      <p:ext uri="{BB962C8B-B14F-4D97-AF65-F5344CB8AC3E}">
        <p14:creationId xmlns:p14="http://schemas.microsoft.com/office/powerpoint/2010/main" val="26748384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dirty="0" smtClean="0">
                <a:latin typeface="Chalkboard" charset="0"/>
              </a:rPr>
              <a:t>Episodes </a:t>
            </a:r>
            <a:r>
              <a:rPr lang="en-US" smtClean="0">
                <a:latin typeface="Chalkboard" charset="0"/>
              </a:rPr>
              <a:t>of extremely low PWV</a:t>
            </a:r>
            <a:endParaRPr lang="en-US" dirty="0"/>
          </a:p>
        </p:txBody>
      </p:sp>
      <p:pic>
        <p:nvPicPr>
          <p:cNvPr id="7" name="Content Placeholder 5" descr="dry_episode3.pdf"/>
          <p:cNvPicPr>
            <a:picLocks noGrp="1" noChangeAspect="1"/>
          </p:cNvPicPr>
          <p:nvPr>
            <p:ph idx="4294967295"/>
          </p:nvPr>
        </p:nvPicPr>
        <p:blipFill>
          <a:blip r:embed="rId3"/>
          <a:srcRect l="1790" t="9264" r="12813" b="13895"/>
          <a:stretch>
            <a:fillRect/>
          </a:stretch>
        </p:blipFill>
        <p:spPr>
          <a:xfrm>
            <a:off x="914400" y="1053320"/>
            <a:ext cx="7696200" cy="5350863"/>
          </a:xfrm>
          <a:prstGeom prst="rect">
            <a:avLst/>
          </a:prstGeom>
        </p:spPr>
      </p:pic>
      <p:sp>
        <p:nvSpPr>
          <p:cNvPr id="4" name="TextBox 3"/>
          <p:cNvSpPr txBox="1"/>
          <p:nvPr/>
        </p:nvSpPr>
        <p:spPr bwMode="auto">
          <a:xfrm>
            <a:off x="7956376" y="6135107"/>
            <a:ext cx="1059906" cy="246221"/>
          </a:xfrm>
          <a:prstGeom prst="rect">
            <a:avLst/>
          </a:prstGeom>
          <a:noFill/>
          <a:ln w="9525">
            <a:noFill/>
            <a:miter lim="800000"/>
            <a:headEnd/>
            <a:tailEnd/>
          </a:ln>
          <a:effectLst/>
        </p:spPr>
        <p:txBody>
          <a:bodyPr wrap="none" rtlCol="0">
            <a:spAutoFit/>
          </a:bodyPr>
          <a:lstStyle/>
          <a:p>
            <a:r>
              <a:rPr lang="en-US" sz="1000" dirty="0" smtClean="0">
                <a:latin typeface="HelveticaNeueLT Com 65 Md" pitchFamily="34" charset="0"/>
                <a:ea typeface="+mn-ea"/>
                <a:cs typeface="+mn-cs"/>
              </a:rPr>
              <a:t>F. Kerber, ESO</a:t>
            </a:r>
            <a:endParaRPr lang="en-GB" sz="1000" dirty="0" smtClean="0">
              <a:latin typeface="HelveticaNeueLT Com 65 Md" pitchFamily="34" charset="0"/>
              <a:ea typeface="+mn-ea"/>
              <a:cs typeface="+mn-cs"/>
            </a:endParaRPr>
          </a:p>
        </p:txBody>
      </p:sp>
    </p:spTree>
    <p:extLst>
      <p:ext uri="{BB962C8B-B14F-4D97-AF65-F5344CB8AC3E}">
        <p14:creationId xmlns:p14="http://schemas.microsoft.com/office/powerpoint/2010/main" val="15456979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dirty="0" smtClean="0">
                <a:latin typeface="Chalkboard" charset="0"/>
              </a:rPr>
              <a:t>Atmospheric modeling</a:t>
            </a:r>
            <a:endParaRPr lang="en-US" dirty="0"/>
          </a:p>
        </p:txBody>
      </p:sp>
      <p:sp>
        <p:nvSpPr>
          <p:cNvPr id="4" name="Content Placeholder 6"/>
          <p:cNvSpPr>
            <a:spLocks noGrp="1"/>
          </p:cNvSpPr>
          <p:nvPr>
            <p:ph idx="4294967295"/>
          </p:nvPr>
        </p:nvSpPr>
        <p:spPr>
          <a:xfrm>
            <a:off x="252000" y="1073194"/>
            <a:ext cx="8282400" cy="4791091"/>
          </a:xfrm>
          <a:prstGeom prst="rect">
            <a:avLst/>
          </a:prstGeom>
        </p:spPr>
        <p:txBody>
          <a:bodyPr/>
          <a:lstStyle/>
          <a:p>
            <a:r>
              <a:rPr lang="en-US" dirty="0" err="1" smtClean="0"/>
              <a:t>Molecfit</a:t>
            </a:r>
            <a:endParaRPr lang="en-US" dirty="0" smtClean="0"/>
          </a:p>
          <a:p>
            <a:pPr lvl="1"/>
            <a:r>
              <a:rPr lang="en-US" dirty="0" smtClean="0"/>
              <a:t>Austrian in-kind contribution (Univ. of Innsbruck) to ESO</a:t>
            </a:r>
          </a:p>
          <a:p>
            <a:pPr lvl="1"/>
            <a:r>
              <a:rPr lang="en-US" dirty="0" smtClean="0"/>
              <a:t>Tool to correct astronomical observations for atmospheric absorption features</a:t>
            </a:r>
          </a:p>
          <a:p>
            <a:pPr lvl="1"/>
            <a:r>
              <a:rPr lang="en-US" dirty="0" smtClean="0">
                <a:hlinkClick r:id="rId3"/>
              </a:rPr>
              <a:t>http</a:t>
            </a:r>
            <a:r>
              <a:rPr lang="en-US" dirty="0">
                <a:hlinkClick r:id="rId3"/>
              </a:rPr>
              <a:t>://www.eso.org/sci/software/pipelines/skytools/</a:t>
            </a:r>
            <a:r>
              <a:rPr lang="en-US" dirty="0" smtClean="0">
                <a:hlinkClick r:id="rId3"/>
              </a:rPr>
              <a:t>molecfit</a:t>
            </a:r>
            <a:endParaRPr lang="en-US" dirty="0" smtClean="0"/>
          </a:p>
          <a:p>
            <a:pPr lvl="1"/>
            <a:r>
              <a:rPr lang="en-US" dirty="0" err="1" smtClean="0"/>
              <a:t>Smette</a:t>
            </a:r>
            <a:r>
              <a:rPr lang="en-US" dirty="0" smtClean="0"/>
              <a:t> et al. (2015), A&amp;A 576, A77</a:t>
            </a:r>
          </a:p>
          <a:p>
            <a:pPr lvl="1"/>
            <a:r>
              <a:rPr lang="en-US" dirty="0" err="1" smtClean="0"/>
              <a:t>Kausch</a:t>
            </a:r>
            <a:r>
              <a:rPr lang="en-US" dirty="0" smtClean="0"/>
              <a:t> et al. (2015), A&amp;A 576, A78</a:t>
            </a:r>
            <a:endParaRPr lang="en-US" dirty="0"/>
          </a:p>
        </p:txBody>
      </p:sp>
      <p:sp>
        <p:nvSpPr>
          <p:cNvPr id="5" name="TextBox 4"/>
          <p:cNvSpPr txBox="1"/>
          <p:nvPr/>
        </p:nvSpPr>
        <p:spPr bwMode="auto">
          <a:xfrm>
            <a:off x="7956376" y="6135107"/>
            <a:ext cx="1059906" cy="246221"/>
          </a:xfrm>
          <a:prstGeom prst="rect">
            <a:avLst/>
          </a:prstGeom>
          <a:noFill/>
          <a:ln w="9525">
            <a:noFill/>
            <a:miter lim="800000"/>
            <a:headEnd/>
            <a:tailEnd/>
          </a:ln>
          <a:effectLst/>
        </p:spPr>
        <p:txBody>
          <a:bodyPr wrap="none" rtlCol="0">
            <a:spAutoFit/>
          </a:bodyPr>
          <a:lstStyle/>
          <a:p>
            <a:r>
              <a:rPr lang="en-US" sz="1000" dirty="0" smtClean="0">
                <a:latin typeface="HelveticaNeueLT Com 65 Md" pitchFamily="34" charset="0"/>
                <a:ea typeface="+mn-ea"/>
                <a:cs typeface="+mn-cs"/>
              </a:rPr>
              <a:t>F. Kerber, ESO</a:t>
            </a:r>
            <a:endParaRPr lang="en-GB" sz="1000" dirty="0" smtClean="0">
              <a:latin typeface="HelveticaNeueLT Com 65 Md" pitchFamily="34" charset="0"/>
              <a:ea typeface="+mn-ea"/>
              <a:cs typeface="+mn-cs"/>
            </a:endParaRPr>
          </a:p>
        </p:txBody>
      </p:sp>
    </p:spTree>
    <p:extLst>
      <p:ext uri="{BB962C8B-B14F-4D97-AF65-F5344CB8AC3E}">
        <p14:creationId xmlns:p14="http://schemas.microsoft.com/office/powerpoint/2010/main" val="10814192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dirty="0" smtClean="0">
                <a:latin typeface="Chalkboard" charset="0"/>
              </a:rPr>
              <a:t>LHATPRO – IR channel</a:t>
            </a:r>
            <a:endParaRPr lang="en-US" dirty="0"/>
          </a:p>
        </p:txBody>
      </p:sp>
      <p:sp>
        <p:nvSpPr>
          <p:cNvPr id="111619" name="Rectangle 3"/>
          <p:cNvSpPr>
            <a:spLocks noGrp="1" noChangeArrowheads="1"/>
          </p:cNvSpPr>
          <p:nvPr>
            <p:ph type="body" idx="4294967295"/>
          </p:nvPr>
        </p:nvSpPr>
        <p:spPr>
          <a:xfrm>
            <a:off x="1143000" y="1752600"/>
            <a:ext cx="7543800" cy="3886200"/>
          </a:xfrm>
          <a:prstGeom prst="rect">
            <a:avLst/>
          </a:prstGeom>
        </p:spPr>
        <p:txBody>
          <a:bodyPr/>
          <a:lstStyle/>
          <a:p>
            <a:pPr eaLnBrk="1" hangingPunct="1">
              <a:lnSpc>
                <a:spcPct val="90000"/>
              </a:lnSpc>
            </a:pPr>
            <a:r>
              <a:rPr lang="en-US" dirty="0" smtClean="0">
                <a:latin typeface="Chalkboard" pitchFamily="1" charset="0"/>
                <a:ea typeface="ＭＳ Ｐゴシック" pitchFamily="1" charset="-128"/>
              </a:rPr>
              <a:t>IR camera</a:t>
            </a:r>
          </a:p>
          <a:p>
            <a:pPr lvl="1" eaLnBrk="1" hangingPunct="1">
              <a:lnSpc>
                <a:spcPct val="90000"/>
              </a:lnSpc>
            </a:pPr>
            <a:r>
              <a:rPr lang="en-US" dirty="0" smtClean="0">
                <a:latin typeface="Chalkboard" pitchFamily="1" charset="0"/>
                <a:ea typeface="ＭＳ Ｐゴシック" pitchFamily="1" charset="-128"/>
              </a:rPr>
              <a:t>Observes in lock-step with PWV</a:t>
            </a:r>
          </a:p>
          <a:p>
            <a:pPr lvl="1" eaLnBrk="1" hangingPunct="1">
              <a:lnSpc>
                <a:spcPct val="90000"/>
              </a:lnSpc>
            </a:pPr>
            <a:r>
              <a:rPr lang="en-US" dirty="0" smtClean="0">
                <a:latin typeface="Chalkboard" pitchFamily="1" charset="0"/>
                <a:ea typeface="ＭＳ Ｐゴシック" pitchFamily="1" charset="-128"/>
              </a:rPr>
              <a:t>Sky brightness temperature at 10 </a:t>
            </a:r>
            <a:r>
              <a:rPr lang="en-US" dirty="0" smtClean="0">
                <a:latin typeface="Symbol" pitchFamily="1" charset="2"/>
                <a:ea typeface="Symbol" pitchFamily="1" charset="2"/>
                <a:cs typeface="Symbol" pitchFamily="1" charset="2"/>
              </a:rPr>
              <a:t>m</a:t>
            </a:r>
            <a:r>
              <a:rPr lang="en-US" dirty="0" smtClean="0">
                <a:latin typeface="Chalkboard" pitchFamily="1" charset="0"/>
                <a:ea typeface="ＭＳ Ｐゴシック" pitchFamily="1" charset="-128"/>
              </a:rPr>
              <a:t>m</a:t>
            </a:r>
          </a:p>
          <a:p>
            <a:pPr lvl="1" eaLnBrk="1" hangingPunct="1">
              <a:lnSpc>
                <a:spcPct val="90000"/>
              </a:lnSpc>
            </a:pPr>
            <a:r>
              <a:rPr lang="en-US" dirty="0" smtClean="0">
                <a:latin typeface="Chalkboard" pitchFamily="1" charset="0"/>
                <a:ea typeface="ＭＳ Ｐゴシック" pitchFamily="1" charset="-128"/>
              </a:rPr>
              <a:t>Range: down to -100˚C </a:t>
            </a:r>
          </a:p>
          <a:p>
            <a:pPr lvl="1" eaLnBrk="1" hangingPunct="1">
              <a:lnSpc>
                <a:spcPct val="90000"/>
              </a:lnSpc>
            </a:pPr>
            <a:r>
              <a:rPr lang="en-US" dirty="0" smtClean="0">
                <a:latin typeface="Chalkboard" pitchFamily="1" charset="0"/>
                <a:ea typeface="ＭＳ Ｐゴシック" pitchFamily="1" charset="-128"/>
              </a:rPr>
              <a:t>Capability to detect cold, high altitude, thin clouds</a:t>
            </a:r>
          </a:p>
          <a:p>
            <a:pPr eaLnBrk="1" hangingPunct="1">
              <a:lnSpc>
                <a:spcPct val="90000"/>
              </a:lnSpc>
            </a:pPr>
            <a:r>
              <a:rPr lang="en-US" dirty="0" smtClean="0">
                <a:latin typeface="Chalkboard" pitchFamily="1" charset="0"/>
                <a:ea typeface="ＭＳ Ｐゴシック" pitchFamily="1" charset="-128"/>
              </a:rPr>
              <a:t>Clouds on Paranal</a:t>
            </a:r>
          </a:p>
          <a:p>
            <a:pPr lvl="1" eaLnBrk="1" hangingPunct="1">
              <a:lnSpc>
                <a:spcPct val="90000"/>
              </a:lnSpc>
            </a:pPr>
            <a:r>
              <a:rPr lang="en-US" dirty="0" smtClean="0">
                <a:latin typeface="Chalkboard" pitchFamily="1" charset="0"/>
                <a:ea typeface="ＭＳ Ｐゴシック" pitchFamily="1" charset="-128"/>
              </a:rPr>
              <a:t>Cirrus most frequent kind of clouds on Paranal</a:t>
            </a:r>
          </a:p>
          <a:p>
            <a:pPr lvl="1" eaLnBrk="1" hangingPunct="1">
              <a:lnSpc>
                <a:spcPct val="90000"/>
              </a:lnSpc>
            </a:pPr>
            <a:r>
              <a:rPr lang="en-US" dirty="0" smtClean="0">
                <a:latin typeface="Chalkboard" pitchFamily="1" charset="0"/>
                <a:ea typeface="ＭＳ Ｐゴシック" pitchFamily="1" charset="-128"/>
              </a:rPr>
              <a:t>Difficult to detect otherwise (moonless nights)</a:t>
            </a:r>
          </a:p>
          <a:p>
            <a:pPr lvl="1" eaLnBrk="1" hangingPunct="1">
              <a:lnSpc>
                <a:spcPct val="90000"/>
              </a:lnSpc>
            </a:pPr>
            <a:r>
              <a:rPr lang="en-US" dirty="0" smtClean="0">
                <a:latin typeface="Chalkboard" pitchFamily="1" charset="0"/>
                <a:ea typeface="ＭＳ Ｐゴシック" pitchFamily="1" charset="-128"/>
              </a:rPr>
              <a:t>Ruins photometry</a:t>
            </a:r>
          </a:p>
          <a:p>
            <a:pPr lvl="1" eaLnBrk="1" hangingPunct="1">
              <a:lnSpc>
                <a:spcPct val="90000"/>
              </a:lnSpc>
            </a:pPr>
            <a:endParaRPr lang="en-US" dirty="0" smtClean="0">
              <a:latin typeface="Chalkboard"/>
              <a:cs typeface="Chalkboard"/>
            </a:endParaRPr>
          </a:p>
          <a:p>
            <a:pPr lvl="1"/>
            <a:endParaRPr lang="en-US" dirty="0" smtClean="0">
              <a:latin typeface="Chalkboard" charset="0"/>
            </a:endParaRPr>
          </a:p>
          <a:p>
            <a:pPr lvl="1"/>
            <a:endParaRPr lang="en-US" dirty="0" smtClean="0">
              <a:latin typeface="Chalkboard" charset="0"/>
            </a:endParaRPr>
          </a:p>
          <a:p>
            <a:pPr lvl="1"/>
            <a:endParaRPr lang="en-US" dirty="0" smtClean="0">
              <a:latin typeface="Chalkboard" charset="0"/>
            </a:endParaRPr>
          </a:p>
          <a:p>
            <a:pPr lvl="1"/>
            <a:endParaRPr lang="en-US" dirty="0" smtClean="0">
              <a:latin typeface="Chalkboard" charset="0"/>
            </a:endParaRPr>
          </a:p>
          <a:p>
            <a:pPr lvl="1"/>
            <a:endParaRPr lang="en-US" sz="1200" dirty="0" smtClean="0">
              <a:latin typeface="Chalkboard" charset="0"/>
            </a:endParaRPr>
          </a:p>
          <a:p>
            <a:endParaRPr lang="en-US" dirty="0" smtClean="0">
              <a:latin typeface="Chalkboard" charset="0"/>
            </a:endParaRPr>
          </a:p>
        </p:txBody>
      </p:sp>
      <p:sp>
        <p:nvSpPr>
          <p:cNvPr id="4" name="TextBox 3"/>
          <p:cNvSpPr txBox="1"/>
          <p:nvPr/>
        </p:nvSpPr>
        <p:spPr bwMode="auto">
          <a:xfrm>
            <a:off x="7956376" y="6135107"/>
            <a:ext cx="1059906" cy="246221"/>
          </a:xfrm>
          <a:prstGeom prst="rect">
            <a:avLst/>
          </a:prstGeom>
          <a:noFill/>
          <a:ln w="9525">
            <a:noFill/>
            <a:miter lim="800000"/>
            <a:headEnd/>
            <a:tailEnd/>
          </a:ln>
          <a:effectLst/>
        </p:spPr>
        <p:txBody>
          <a:bodyPr wrap="none" rtlCol="0">
            <a:spAutoFit/>
          </a:bodyPr>
          <a:lstStyle/>
          <a:p>
            <a:r>
              <a:rPr lang="en-US" sz="1000" dirty="0" smtClean="0">
                <a:latin typeface="HelveticaNeueLT Com 65 Md" pitchFamily="34" charset="0"/>
                <a:ea typeface="+mn-ea"/>
                <a:cs typeface="+mn-cs"/>
              </a:rPr>
              <a:t>F. Kerber, ESO</a:t>
            </a:r>
            <a:endParaRPr lang="en-GB" sz="1000" dirty="0" smtClean="0">
              <a:latin typeface="HelveticaNeueLT Com 65 Md" pitchFamily="34" charset="0"/>
              <a:ea typeface="+mn-ea"/>
              <a:cs typeface="+mn-cs"/>
            </a:endParaRPr>
          </a:p>
        </p:txBody>
      </p:sp>
    </p:spTree>
    <p:extLst>
      <p:ext uri="{BB962C8B-B14F-4D97-AF65-F5344CB8AC3E}">
        <p14:creationId xmlns:p14="http://schemas.microsoft.com/office/powerpoint/2010/main" val="1531214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GB" smtClean="0"/>
              <a:t>ESO Science Day 19.1.2016</a:t>
            </a:r>
            <a:endParaRPr lang="en-GB" dirty="0" smtClean="0"/>
          </a:p>
        </p:txBody>
      </p:sp>
      <p:sp>
        <p:nvSpPr>
          <p:cNvPr id="3" name="Slide Number Placeholder 2"/>
          <p:cNvSpPr>
            <a:spLocks noGrp="1"/>
          </p:cNvSpPr>
          <p:nvPr>
            <p:ph type="sldNum" sz="quarter" idx="4"/>
          </p:nvPr>
        </p:nvSpPr>
        <p:spPr/>
        <p:txBody>
          <a:bodyPr/>
          <a:lstStyle/>
          <a:p>
            <a:fld id="{CD6CA89A-7F63-7545-9B43-AF7DF332BE1B}" type="slidenum">
              <a:rPr lang="en-GB" smtClean="0"/>
              <a:pPr/>
              <a:t>14</a:t>
            </a:fld>
            <a:endParaRPr lang="en-GB"/>
          </a:p>
        </p:txBody>
      </p:sp>
      <p:sp>
        <p:nvSpPr>
          <p:cNvPr id="4" name="Content Placeholder 3"/>
          <p:cNvSpPr>
            <a:spLocks noGrp="1"/>
          </p:cNvSpPr>
          <p:nvPr>
            <p:ph sz="quarter" idx="10"/>
          </p:nvPr>
        </p:nvSpPr>
        <p:spPr>
          <a:xfrm>
            <a:off x="362333" y="1225085"/>
            <a:ext cx="8748000" cy="5278663"/>
          </a:xfrm>
        </p:spPr>
        <p:txBody>
          <a:bodyPr/>
          <a:lstStyle/>
          <a:p>
            <a:r>
              <a:rPr lang="en-US" b="1" dirty="0" smtClean="0"/>
              <a:t>Photometric </a:t>
            </a:r>
            <a:r>
              <a:rPr lang="en-US" b="1" dirty="0"/>
              <a:t>(PHOT</a:t>
            </a:r>
            <a:r>
              <a:rPr lang="en-US" b="1" dirty="0" smtClean="0"/>
              <a:t>)</a:t>
            </a:r>
            <a:endParaRPr lang="en-US" b="1" dirty="0"/>
          </a:p>
          <a:p>
            <a:pPr lvl="1"/>
            <a:r>
              <a:rPr lang="en-US" dirty="0"/>
              <a:t>No visible clouds; transparency variations under 2%</a:t>
            </a:r>
            <a:r>
              <a:rPr lang="en-US" dirty="0" smtClean="0"/>
              <a:t>.</a:t>
            </a:r>
          </a:p>
          <a:p>
            <a:r>
              <a:rPr lang="en-US" b="1" dirty="0" smtClean="0"/>
              <a:t>Clear </a:t>
            </a:r>
            <a:r>
              <a:rPr lang="en-US" b="1" dirty="0"/>
              <a:t>(CLR</a:t>
            </a:r>
            <a:r>
              <a:rPr lang="en-US" b="1" dirty="0" smtClean="0"/>
              <a:t>)</a:t>
            </a:r>
          </a:p>
          <a:p>
            <a:pPr lvl="1"/>
            <a:r>
              <a:rPr lang="en-US" dirty="0" smtClean="0"/>
              <a:t>Less </a:t>
            </a:r>
            <a:r>
              <a:rPr lang="en-US" dirty="0"/>
              <a:t>than 10% of the sky above 2 air masses covered by clouds; transparency variations less than 10%.</a:t>
            </a:r>
          </a:p>
          <a:p>
            <a:r>
              <a:rPr lang="en-US" b="1" dirty="0"/>
              <a:t>Variable, thin cirrus (THN</a:t>
            </a:r>
            <a:r>
              <a:rPr lang="en-US" b="1" dirty="0" smtClean="0"/>
              <a:t>)</a:t>
            </a:r>
            <a:endParaRPr lang="en-US" b="1" dirty="0"/>
          </a:p>
          <a:p>
            <a:pPr lvl="1"/>
            <a:r>
              <a:rPr lang="en-US" dirty="0"/>
              <a:t>Transparency variations between 10% and 20%.</a:t>
            </a:r>
          </a:p>
          <a:p>
            <a:r>
              <a:rPr lang="en-US" b="1" dirty="0"/>
              <a:t>Variable, thick cirrus (THK</a:t>
            </a:r>
            <a:r>
              <a:rPr lang="en-US" b="1" dirty="0" smtClean="0"/>
              <a:t>)</a:t>
            </a:r>
            <a:endParaRPr lang="en-US" b="1" dirty="0"/>
          </a:p>
          <a:p>
            <a:pPr lvl="1"/>
            <a:r>
              <a:rPr lang="en-US" dirty="0"/>
              <a:t>Large transparency variations possible, equivalent to no constraint on the transparency conditions.</a:t>
            </a:r>
          </a:p>
          <a:p>
            <a:endParaRPr lang="en-US" sz="2000" dirty="0" smtClean="0"/>
          </a:p>
          <a:p>
            <a:endParaRPr lang="en-US" sz="2000" dirty="0" smtClean="0"/>
          </a:p>
        </p:txBody>
      </p:sp>
      <p:sp>
        <p:nvSpPr>
          <p:cNvPr id="5" name="Title 4"/>
          <p:cNvSpPr>
            <a:spLocks noGrp="1"/>
          </p:cNvSpPr>
          <p:nvPr>
            <p:ph type="title"/>
          </p:nvPr>
        </p:nvSpPr>
        <p:spPr/>
        <p:txBody>
          <a:bodyPr>
            <a:normAutofit/>
          </a:bodyPr>
          <a:lstStyle/>
          <a:p>
            <a:r>
              <a:rPr lang="en-GB" dirty="0" smtClean="0"/>
              <a:t>ESO Sky quality classification</a:t>
            </a:r>
            <a:endParaRPr lang="en-GB" dirty="0"/>
          </a:p>
        </p:txBody>
      </p:sp>
      <p:sp>
        <p:nvSpPr>
          <p:cNvPr id="6" name="TextBox 5"/>
          <p:cNvSpPr txBox="1"/>
          <p:nvPr/>
        </p:nvSpPr>
        <p:spPr bwMode="auto">
          <a:xfrm>
            <a:off x="7956376" y="6135107"/>
            <a:ext cx="1059906" cy="246221"/>
          </a:xfrm>
          <a:prstGeom prst="rect">
            <a:avLst/>
          </a:prstGeom>
          <a:noFill/>
          <a:ln w="9525">
            <a:noFill/>
            <a:miter lim="800000"/>
            <a:headEnd/>
            <a:tailEnd/>
          </a:ln>
          <a:effectLst/>
        </p:spPr>
        <p:txBody>
          <a:bodyPr wrap="none" rtlCol="0">
            <a:spAutoFit/>
          </a:bodyPr>
          <a:lstStyle/>
          <a:p>
            <a:r>
              <a:rPr lang="en-US" sz="1000" dirty="0" smtClean="0">
                <a:latin typeface="HelveticaNeueLT Com 65 Md" pitchFamily="34" charset="0"/>
                <a:ea typeface="+mn-ea"/>
                <a:cs typeface="+mn-cs"/>
              </a:rPr>
              <a:t>F. Kerber, ESO</a:t>
            </a:r>
            <a:endParaRPr lang="en-GB" sz="1000" dirty="0" smtClean="0">
              <a:latin typeface="HelveticaNeueLT Com 65 Md" pitchFamily="34" charset="0"/>
              <a:ea typeface="+mn-ea"/>
              <a:cs typeface="+mn-cs"/>
            </a:endParaRPr>
          </a:p>
        </p:txBody>
      </p:sp>
    </p:spTree>
    <p:extLst>
      <p:ext uri="{BB962C8B-B14F-4D97-AF65-F5344CB8AC3E}">
        <p14:creationId xmlns:p14="http://schemas.microsoft.com/office/powerpoint/2010/main" val="32636651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dirty="0" smtClean="0">
                <a:latin typeface="Chalkboard" charset="0"/>
              </a:rPr>
              <a:t>LHATPRO – IR channel</a:t>
            </a:r>
            <a:endParaRPr lang="en-US" dirty="0"/>
          </a:p>
        </p:txBody>
      </p:sp>
      <p:sp>
        <p:nvSpPr>
          <p:cNvPr id="111619" name="Rectangle 3"/>
          <p:cNvSpPr>
            <a:spLocks noGrp="1" noChangeArrowheads="1"/>
          </p:cNvSpPr>
          <p:nvPr>
            <p:ph type="body" idx="4294967295"/>
          </p:nvPr>
        </p:nvSpPr>
        <p:spPr>
          <a:xfrm>
            <a:off x="1143000" y="1752600"/>
            <a:ext cx="7543800" cy="3886200"/>
          </a:xfrm>
          <a:prstGeom prst="rect">
            <a:avLst/>
          </a:prstGeom>
        </p:spPr>
        <p:txBody>
          <a:bodyPr/>
          <a:lstStyle/>
          <a:p>
            <a:pPr lvl="1" eaLnBrk="1" hangingPunct="1">
              <a:lnSpc>
                <a:spcPct val="90000"/>
              </a:lnSpc>
            </a:pPr>
            <a:endParaRPr lang="en-US" dirty="0" smtClean="0">
              <a:latin typeface="Chalkboard"/>
              <a:cs typeface="Chalkboard"/>
            </a:endParaRPr>
          </a:p>
          <a:p>
            <a:pPr lvl="1"/>
            <a:endParaRPr lang="en-US" dirty="0" smtClean="0">
              <a:latin typeface="Chalkboard" charset="0"/>
            </a:endParaRPr>
          </a:p>
          <a:p>
            <a:pPr lvl="1"/>
            <a:endParaRPr lang="en-US" dirty="0" smtClean="0">
              <a:latin typeface="Chalkboard" charset="0"/>
            </a:endParaRPr>
          </a:p>
          <a:p>
            <a:pPr lvl="1"/>
            <a:endParaRPr lang="en-US" dirty="0" smtClean="0">
              <a:latin typeface="Chalkboard" charset="0"/>
            </a:endParaRPr>
          </a:p>
          <a:p>
            <a:pPr lvl="1"/>
            <a:endParaRPr lang="en-US" dirty="0" smtClean="0">
              <a:latin typeface="Chalkboard" charset="0"/>
            </a:endParaRPr>
          </a:p>
          <a:p>
            <a:pPr lvl="1"/>
            <a:endParaRPr lang="en-US" sz="1200" dirty="0" smtClean="0">
              <a:latin typeface="Chalkboard" charset="0"/>
            </a:endParaRPr>
          </a:p>
          <a:p>
            <a:endParaRPr lang="en-US" dirty="0" smtClean="0">
              <a:latin typeface="Chalkboard" charset="0"/>
            </a:endParaRPr>
          </a:p>
        </p:txBody>
      </p:sp>
      <p:pic>
        <p:nvPicPr>
          <p:cNvPr id="4" name="Picture 3" descr="P1050749_c"/>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422400"/>
            <a:ext cx="3313176" cy="4417568"/>
          </a:xfrm>
          <a:prstGeom prst="rect">
            <a:avLst/>
          </a:prstGeom>
          <a:noFill/>
          <a:ln>
            <a:noFill/>
          </a:ln>
        </p:spPr>
      </p:pic>
      <p:pic>
        <p:nvPicPr>
          <p:cNvPr id="5" name="Picture 4" descr="P1050755_b"/>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1447800"/>
            <a:ext cx="3276600" cy="4368800"/>
          </a:xfrm>
          <a:prstGeom prst="rect">
            <a:avLst/>
          </a:prstGeom>
          <a:noFill/>
          <a:ln>
            <a:noFill/>
          </a:ln>
        </p:spPr>
      </p:pic>
      <p:sp>
        <p:nvSpPr>
          <p:cNvPr id="6" name="TextBox 5"/>
          <p:cNvSpPr txBox="1"/>
          <p:nvPr/>
        </p:nvSpPr>
        <p:spPr bwMode="auto">
          <a:xfrm>
            <a:off x="7956376" y="6135107"/>
            <a:ext cx="1059906" cy="246221"/>
          </a:xfrm>
          <a:prstGeom prst="rect">
            <a:avLst/>
          </a:prstGeom>
          <a:noFill/>
          <a:ln w="9525">
            <a:noFill/>
            <a:miter lim="800000"/>
            <a:headEnd/>
            <a:tailEnd/>
          </a:ln>
          <a:effectLst/>
        </p:spPr>
        <p:txBody>
          <a:bodyPr wrap="none" rtlCol="0">
            <a:spAutoFit/>
          </a:bodyPr>
          <a:lstStyle/>
          <a:p>
            <a:r>
              <a:rPr lang="en-US" sz="1000" dirty="0" smtClean="0">
                <a:latin typeface="HelveticaNeueLT Com 65 Md" pitchFamily="34" charset="0"/>
                <a:ea typeface="+mn-ea"/>
                <a:cs typeface="+mn-cs"/>
              </a:rPr>
              <a:t>F. Kerber, ESO</a:t>
            </a:r>
            <a:endParaRPr lang="en-GB" sz="1000" dirty="0" smtClean="0">
              <a:latin typeface="HelveticaNeueLT Com 65 Md" pitchFamily="34" charset="0"/>
              <a:ea typeface="+mn-ea"/>
              <a:cs typeface="+mn-cs"/>
            </a:endParaRPr>
          </a:p>
        </p:txBody>
      </p:sp>
    </p:spTree>
    <p:extLst>
      <p:ext uri="{BB962C8B-B14F-4D97-AF65-F5344CB8AC3E}">
        <p14:creationId xmlns:p14="http://schemas.microsoft.com/office/powerpoint/2010/main" val="34534756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5395132" y="1756150"/>
            <a:ext cx="3201018" cy="3126443"/>
          </a:xfrm>
          <a:prstGeom prst="rect">
            <a:avLst/>
          </a:prstGeom>
        </p:spPr>
      </p:pic>
      <p:sp>
        <p:nvSpPr>
          <p:cNvPr id="2" name="Footer Placeholder 1"/>
          <p:cNvSpPr>
            <a:spLocks noGrp="1"/>
          </p:cNvSpPr>
          <p:nvPr>
            <p:ph type="ftr" sz="quarter" idx="3"/>
          </p:nvPr>
        </p:nvSpPr>
        <p:spPr/>
        <p:txBody>
          <a:bodyPr/>
          <a:lstStyle/>
          <a:p>
            <a:r>
              <a:rPr lang="en-GB" smtClean="0"/>
              <a:t>ESO Science Day 19.1.2016</a:t>
            </a:r>
            <a:endParaRPr lang="en-GB" dirty="0" smtClean="0"/>
          </a:p>
        </p:txBody>
      </p:sp>
      <p:sp>
        <p:nvSpPr>
          <p:cNvPr id="3" name="Slide Number Placeholder 2"/>
          <p:cNvSpPr>
            <a:spLocks noGrp="1"/>
          </p:cNvSpPr>
          <p:nvPr>
            <p:ph type="sldNum" sz="quarter" idx="4"/>
          </p:nvPr>
        </p:nvSpPr>
        <p:spPr/>
        <p:txBody>
          <a:bodyPr/>
          <a:lstStyle/>
          <a:p>
            <a:fld id="{CD6CA89A-7F63-7545-9B43-AF7DF332BE1B}" type="slidenum">
              <a:rPr lang="en-GB" smtClean="0"/>
              <a:pPr/>
              <a:t>16</a:t>
            </a:fld>
            <a:endParaRPr lang="en-GB"/>
          </a:p>
        </p:txBody>
      </p:sp>
      <p:sp>
        <p:nvSpPr>
          <p:cNvPr id="5" name="Title 4"/>
          <p:cNvSpPr>
            <a:spLocks noGrp="1"/>
          </p:cNvSpPr>
          <p:nvPr>
            <p:ph type="title"/>
          </p:nvPr>
        </p:nvSpPr>
        <p:spPr/>
        <p:txBody>
          <a:bodyPr>
            <a:normAutofit/>
          </a:bodyPr>
          <a:lstStyle/>
          <a:p>
            <a:r>
              <a:rPr lang="en-US" dirty="0">
                <a:latin typeface="Chalkboard" charset="0"/>
              </a:rPr>
              <a:t>LHATPRO – IR </a:t>
            </a:r>
            <a:r>
              <a:rPr lang="en-US" dirty="0" smtClean="0">
                <a:latin typeface="Chalkboard" charset="0"/>
              </a:rPr>
              <a:t>channel</a:t>
            </a:r>
            <a:br>
              <a:rPr lang="en-US" dirty="0" smtClean="0">
                <a:latin typeface="Chalkboard" charset="0"/>
              </a:rPr>
            </a:br>
            <a:r>
              <a:rPr lang="en-GB" dirty="0" smtClean="0"/>
              <a:t>Time series analysis</a:t>
            </a:r>
            <a:endParaRPr lang="en-GB" dirty="0"/>
          </a:p>
        </p:txBody>
      </p:sp>
      <p:pic>
        <p:nvPicPr>
          <p:cNvPr id="8" name="Picture 7"/>
          <p:cNvPicPr>
            <a:picLocks noChangeAspect="1"/>
          </p:cNvPicPr>
          <p:nvPr/>
        </p:nvPicPr>
        <p:blipFill>
          <a:blip r:embed="rId4"/>
          <a:stretch>
            <a:fillRect/>
          </a:stretch>
        </p:blipFill>
        <p:spPr>
          <a:xfrm>
            <a:off x="592001" y="1599349"/>
            <a:ext cx="3609614" cy="3539087"/>
          </a:xfrm>
          <a:prstGeom prst="rect">
            <a:avLst/>
          </a:prstGeom>
        </p:spPr>
      </p:pic>
      <p:sp>
        <p:nvSpPr>
          <p:cNvPr id="10" name="TextBox 9"/>
          <p:cNvSpPr txBox="1"/>
          <p:nvPr/>
        </p:nvSpPr>
        <p:spPr>
          <a:xfrm>
            <a:off x="592000" y="1151595"/>
            <a:ext cx="4126977" cy="677108"/>
          </a:xfrm>
          <a:prstGeom prst="rect">
            <a:avLst/>
          </a:prstGeom>
          <a:noFill/>
        </p:spPr>
        <p:txBody>
          <a:bodyPr wrap="square" rtlCol="0">
            <a:spAutoFit/>
          </a:bodyPr>
          <a:lstStyle/>
          <a:p>
            <a:r>
              <a:rPr lang="en-US" sz="2000" b="1" dirty="0" smtClean="0"/>
              <a:t>IR </a:t>
            </a:r>
            <a:r>
              <a:rPr lang="en-US" sz="2000" b="1" dirty="0"/>
              <a:t>sky brightness temperature</a:t>
            </a:r>
          </a:p>
          <a:p>
            <a:endParaRPr lang="en-US" dirty="0"/>
          </a:p>
        </p:txBody>
      </p:sp>
      <p:pic>
        <p:nvPicPr>
          <p:cNvPr id="15" name="Picture 14"/>
          <p:cNvPicPr>
            <a:picLocks noChangeAspect="1"/>
          </p:cNvPicPr>
          <p:nvPr/>
        </p:nvPicPr>
        <p:blipFill>
          <a:blip r:embed="rId5"/>
          <a:stretch>
            <a:fillRect/>
          </a:stretch>
        </p:blipFill>
        <p:spPr>
          <a:xfrm>
            <a:off x="3673636" y="6008433"/>
            <a:ext cx="1390250" cy="329890"/>
          </a:xfrm>
          <a:prstGeom prst="rect">
            <a:avLst/>
          </a:prstGeom>
        </p:spPr>
      </p:pic>
      <p:sp>
        <p:nvSpPr>
          <p:cNvPr id="16" name="TextBox 15"/>
          <p:cNvSpPr txBox="1"/>
          <p:nvPr/>
        </p:nvSpPr>
        <p:spPr>
          <a:xfrm>
            <a:off x="2351651" y="5529858"/>
            <a:ext cx="4232970" cy="984885"/>
          </a:xfrm>
          <a:prstGeom prst="rect">
            <a:avLst/>
          </a:prstGeom>
          <a:noFill/>
        </p:spPr>
        <p:txBody>
          <a:bodyPr wrap="square" rtlCol="0">
            <a:spAutoFit/>
          </a:bodyPr>
          <a:lstStyle/>
          <a:p>
            <a:r>
              <a:rPr lang="en-US" sz="2000" b="1" dirty="0" smtClean="0"/>
              <a:t>De-trended Fluctuation Analysis DFA</a:t>
            </a:r>
            <a:endParaRPr lang="en-US" sz="2000" b="1" dirty="0"/>
          </a:p>
          <a:p>
            <a:endParaRPr lang="en-US" dirty="0"/>
          </a:p>
        </p:txBody>
      </p:sp>
      <p:sp>
        <p:nvSpPr>
          <p:cNvPr id="11" name="TextBox 10"/>
          <p:cNvSpPr txBox="1"/>
          <p:nvPr/>
        </p:nvSpPr>
        <p:spPr>
          <a:xfrm>
            <a:off x="6900188" y="1174237"/>
            <a:ext cx="985679" cy="677108"/>
          </a:xfrm>
          <a:prstGeom prst="rect">
            <a:avLst/>
          </a:prstGeom>
          <a:noFill/>
        </p:spPr>
        <p:txBody>
          <a:bodyPr wrap="square" rtlCol="0">
            <a:spAutoFit/>
          </a:bodyPr>
          <a:lstStyle/>
          <a:p>
            <a:r>
              <a:rPr lang="en-US" sz="2000" b="1" dirty="0" smtClean="0"/>
              <a:t>DFA</a:t>
            </a:r>
            <a:endParaRPr lang="en-US" sz="2000" b="1" dirty="0"/>
          </a:p>
          <a:p>
            <a:endParaRPr lang="en-US" dirty="0"/>
          </a:p>
        </p:txBody>
      </p:sp>
      <p:sp>
        <p:nvSpPr>
          <p:cNvPr id="4" name="Bent Arrow 3"/>
          <p:cNvSpPr/>
          <p:nvPr/>
        </p:nvSpPr>
        <p:spPr bwMode="auto">
          <a:xfrm flipV="1">
            <a:off x="1536411" y="5204368"/>
            <a:ext cx="548719" cy="804065"/>
          </a:xfrm>
          <a:prstGeom prst="bentArrow">
            <a:avLst>
              <a:gd name="adj1" fmla="val 25000"/>
              <a:gd name="adj2" fmla="val 25000"/>
              <a:gd name="adj3" fmla="val 25000"/>
              <a:gd name="adj4" fmla="val 2375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8" name="Bent Arrow 17"/>
          <p:cNvSpPr/>
          <p:nvPr/>
        </p:nvSpPr>
        <p:spPr bwMode="auto">
          <a:xfrm rot="16200000" flipV="1">
            <a:off x="6900188" y="5224555"/>
            <a:ext cx="548719" cy="804065"/>
          </a:xfrm>
          <a:prstGeom prst="bentArrow">
            <a:avLst>
              <a:gd name="adj1" fmla="val 25000"/>
              <a:gd name="adj2" fmla="val 25000"/>
              <a:gd name="adj3" fmla="val 25000"/>
              <a:gd name="adj4" fmla="val 2375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9" name="Oval 18"/>
          <p:cNvSpPr/>
          <p:nvPr/>
        </p:nvSpPr>
        <p:spPr bwMode="auto">
          <a:xfrm>
            <a:off x="6100626" y="2085429"/>
            <a:ext cx="768206" cy="407678"/>
          </a:xfrm>
          <a:prstGeom prst="ellipse">
            <a:avLst/>
          </a:prstGeom>
          <a:noFill/>
          <a:ln w="28575" cap="flat" cmpd="sng" algn="ctr">
            <a:solidFill>
              <a:srgbClr val="C330B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20" name="Oval 19"/>
          <p:cNvSpPr/>
          <p:nvPr/>
        </p:nvSpPr>
        <p:spPr bwMode="auto">
          <a:xfrm>
            <a:off x="6145294" y="2670549"/>
            <a:ext cx="988042" cy="355674"/>
          </a:xfrm>
          <a:prstGeom prst="ellipse">
            <a:avLst/>
          </a:prstGeom>
          <a:noFill/>
          <a:ln w="28575" cap="flat" cmpd="sng" algn="ctr">
            <a:solidFill>
              <a:srgbClr val="1DD1C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6" name="TextBox 5"/>
          <p:cNvSpPr txBox="1"/>
          <p:nvPr/>
        </p:nvSpPr>
        <p:spPr>
          <a:xfrm>
            <a:off x="2351651" y="4253039"/>
            <a:ext cx="1538828" cy="400110"/>
          </a:xfrm>
          <a:prstGeom prst="rect">
            <a:avLst/>
          </a:prstGeom>
          <a:noFill/>
        </p:spPr>
        <p:txBody>
          <a:bodyPr wrap="none" rtlCol="0">
            <a:spAutoFit/>
          </a:bodyPr>
          <a:lstStyle/>
          <a:p>
            <a:r>
              <a:rPr lang="en-US" sz="2000" b="1" dirty="0" smtClean="0">
                <a:solidFill>
                  <a:srgbClr val="FF0000"/>
                </a:solidFill>
              </a:rPr>
              <a:t>2 h interval</a:t>
            </a:r>
            <a:endParaRPr lang="en-US" sz="2000" b="1" dirty="0">
              <a:solidFill>
                <a:srgbClr val="FF0000"/>
              </a:solidFill>
            </a:endParaRPr>
          </a:p>
        </p:txBody>
      </p:sp>
      <p:sp>
        <p:nvSpPr>
          <p:cNvPr id="17" name="TextBox 16"/>
          <p:cNvSpPr txBox="1"/>
          <p:nvPr/>
        </p:nvSpPr>
        <p:spPr bwMode="auto">
          <a:xfrm>
            <a:off x="7956376" y="6135107"/>
            <a:ext cx="1059906" cy="246221"/>
          </a:xfrm>
          <a:prstGeom prst="rect">
            <a:avLst/>
          </a:prstGeom>
          <a:noFill/>
          <a:ln w="9525">
            <a:noFill/>
            <a:miter lim="800000"/>
            <a:headEnd/>
            <a:tailEnd/>
          </a:ln>
          <a:effectLst/>
        </p:spPr>
        <p:txBody>
          <a:bodyPr wrap="none" rtlCol="0">
            <a:spAutoFit/>
          </a:bodyPr>
          <a:lstStyle/>
          <a:p>
            <a:r>
              <a:rPr lang="en-US" sz="1000" dirty="0" smtClean="0">
                <a:latin typeface="HelveticaNeueLT Com 65 Md" pitchFamily="34" charset="0"/>
                <a:ea typeface="+mn-ea"/>
                <a:cs typeface="+mn-cs"/>
              </a:rPr>
              <a:t>F. Kerber, ESO</a:t>
            </a:r>
            <a:endParaRPr lang="en-GB" sz="1000" dirty="0" smtClean="0">
              <a:latin typeface="HelveticaNeueLT Com 65 Md" pitchFamily="34" charset="0"/>
              <a:ea typeface="+mn-ea"/>
              <a:cs typeface="+mn-cs"/>
            </a:endParaRPr>
          </a:p>
        </p:txBody>
      </p:sp>
    </p:spTree>
    <p:extLst>
      <p:ext uri="{BB962C8B-B14F-4D97-AF65-F5344CB8AC3E}">
        <p14:creationId xmlns:p14="http://schemas.microsoft.com/office/powerpoint/2010/main" val="21073417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627687" y="71437"/>
            <a:ext cx="6696075" cy="1000125"/>
          </a:xfrm>
        </p:spPr>
        <p:txBody>
          <a:bodyPr/>
          <a:lstStyle/>
          <a:p>
            <a:r>
              <a:rPr lang="en-US" dirty="0">
                <a:latin typeface="Chalkboard" charset="0"/>
              </a:rPr>
              <a:t>LHATPRO – IR </a:t>
            </a:r>
            <a:r>
              <a:rPr lang="en-US" dirty="0" smtClean="0">
                <a:latin typeface="Chalkboard" charset="0"/>
              </a:rPr>
              <a:t>channel</a:t>
            </a:r>
            <a:br>
              <a:rPr lang="en-US" dirty="0" smtClean="0">
                <a:latin typeface="Chalkboard" charset="0"/>
              </a:rPr>
            </a:br>
            <a:r>
              <a:rPr lang="en-US" dirty="0" smtClean="0">
                <a:latin typeface="Chalkboard" pitchFamily="1" charset="0"/>
                <a:ea typeface="ＭＳ Ｐゴシック" pitchFamily="1" charset="-128"/>
              </a:rPr>
              <a:t>Thick Clouds</a:t>
            </a:r>
            <a:endParaRPr lang="en-US" dirty="0"/>
          </a:p>
        </p:txBody>
      </p:sp>
      <p:sp>
        <p:nvSpPr>
          <p:cNvPr id="111619" name="Rectangle 3"/>
          <p:cNvSpPr>
            <a:spLocks noGrp="1" noChangeArrowheads="1"/>
          </p:cNvSpPr>
          <p:nvPr>
            <p:ph type="body" idx="4294967295"/>
          </p:nvPr>
        </p:nvSpPr>
        <p:spPr>
          <a:xfrm>
            <a:off x="1143000" y="1524000"/>
            <a:ext cx="7543800" cy="3886200"/>
          </a:xfrm>
          <a:prstGeom prst="rect">
            <a:avLst/>
          </a:prstGeom>
        </p:spPr>
        <p:txBody>
          <a:bodyPr/>
          <a:lstStyle/>
          <a:p>
            <a:endParaRPr lang="en-US" dirty="0" smtClean="0">
              <a:latin typeface="Chalkboard" charset="0"/>
            </a:endParaRPr>
          </a:p>
          <a:p>
            <a:endParaRPr lang="en-US" dirty="0" smtClean="0">
              <a:latin typeface="Chalkboard" charset="0"/>
            </a:endParaRP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295400"/>
            <a:ext cx="5486400" cy="2400300"/>
          </a:xfrm>
          <a:prstGeom prst="rect">
            <a:avLst/>
          </a:prstGeom>
          <a:noFill/>
          <a:ln>
            <a:noFill/>
          </a:ln>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733800"/>
            <a:ext cx="5486400" cy="2400300"/>
          </a:xfrm>
          <a:prstGeom prst="rect">
            <a:avLst/>
          </a:prstGeom>
          <a:noFill/>
          <a:ln>
            <a:noFill/>
          </a:ln>
        </p:spPr>
      </p:pic>
      <p:sp>
        <p:nvSpPr>
          <p:cNvPr id="6" name="TextBox 5"/>
          <p:cNvSpPr txBox="1"/>
          <p:nvPr/>
        </p:nvSpPr>
        <p:spPr bwMode="auto">
          <a:xfrm>
            <a:off x="7956376" y="6135107"/>
            <a:ext cx="1059906" cy="246221"/>
          </a:xfrm>
          <a:prstGeom prst="rect">
            <a:avLst/>
          </a:prstGeom>
          <a:noFill/>
          <a:ln w="9525">
            <a:noFill/>
            <a:miter lim="800000"/>
            <a:headEnd/>
            <a:tailEnd/>
          </a:ln>
          <a:effectLst/>
        </p:spPr>
        <p:txBody>
          <a:bodyPr wrap="none" rtlCol="0">
            <a:spAutoFit/>
          </a:bodyPr>
          <a:lstStyle/>
          <a:p>
            <a:r>
              <a:rPr lang="en-US" sz="1000" dirty="0" smtClean="0">
                <a:latin typeface="HelveticaNeueLT Com 65 Md" pitchFamily="34" charset="0"/>
                <a:ea typeface="+mn-ea"/>
                <a:cs typeface="+mn-cs"/>
              </a:rPr>
              <a:t>F. Kerber, ESO</a:t>
            </a:r>
            <a:endParaRPr lang="en-GB" sz="1000" dirty="0" smtClean="0">
              <a:latin typeface="HelveticaNeueLT Com 65 Md" pitchFamily="34" charset="0"/>
              <a:ea typeface="+mn-ea"/>
              <a:cs typeface="+mn-cs"/>
            </a:endParaRPr>
          </a:p>
        </p:txBody>
      </p:sp>
    </p:spTree>
    <p:extLst>
      <p:ext uri="{BB962C8B-B14F-4D97-AF65-F5344CB8AC3E}">
        <p14:creationId xmlns:p14="http://schemas.microsoft.com/office/powerpoint/2010/main" val="41919254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899592" y="71582"/>
            <a:ext cx="6696075" cy="1000125"/>
          </a:xfrm>
        </p:spPr>
        <p:txBody>
          <a:bodyPr/>
          <a:lstStyle/>
          <a:p>
            <a:r>
              <a:rPr lang="en-US" dirty="0">
                <a:latin typeface="Chalkboard" charset="0"/>
              </a:rPr>
              <a:t>LHATPRO – IR </a:t>
            </a:r>
            <a:r>
              <a:rPr lang="en-US" dirty="0" smtClean="0">
                <a:latin typeface="Chalkboard" charset="0"/>
              </a:rPr>
              <a:t>channel</a:t>
            </a:r>
            <a:br>
              <a:rPr lang="en-US" dirty="0" smtClean="0">
                <a:latin typeface="Chalkboard" charset="0"/>
              </a:rPr>
            </a:br>
            <a:r>
              <a:rPr lang="en-US" dirty="0" smtClean="0">
                <a:latin typeface="Chalkboard" pitchFamily="1" charset="0"/>
                <a:ea typeface="ＭＳ Ｐゴシック" pitchFamily="1" charset="-128"/>
              </a:rPr>
              <a:t>Thin Clouds</a:t>
            </a:r>
            <a:endParaRPr lang="en-US" dirty="0"/>
          </a:p>
        </p:txBody>
      </p:sp>
      <p:sp>
        <p:nvSpPr>
          <p:cNvPr id="111619" name="Rectangle 3"/>
          <p:cNvSpPr>
            <a:spLocks noGrp="1" noChangeArrowheads="1"/>
          </p:cNvSpPr>
          <p:nvPr>
            <p:ph type="body" idx="4294967295"/>
          </p:nvPr>
        </p:nvSpPr>
        <p:spPr>
          <a:xfrm>
            <a:off x="1143000" y="1524000"/>
            <a:ext cx="7543800" cy="3886200"/>
          </a:xfrm>
          <a:prstGeom prst="rect">
            <a:avLst/>
          </a:prstGeom>
        </p:spPr>
        <p:txBody>
          <a:bodyPr/>
          <a:lstStyle/>
          <a:p>
            <a:endParaRPr lang="en-US" dirty="0" smtClean="0">
              <a:latin typeface="Chalkboard" charset="0"/>
            </a:endParaRPr>
          </a:p>
          <a:p>
            <a:endParaRPr lang="en-US" dirty="0" smtClean="0">
              <a:latin typeface="Chalkboard" charset="0"/>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103608"/>
            <a:ext cx="5486400" cy="2400300"/>
          </a:xfrm>
          <a:prstGeom prst="rect">
            <a:avLst/>
          </a:prstGeom>
          <a:noFill/>
          <a:ln>
            <a:noFill/>
          </a:ln>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848100"/>
            <a:ext cx="5486400" cy="2400300"/>
          </a:xfrm>
          <a:prstGeom prst="rect">
            <a:avLst/>
          </a:prstGeom>
          <a:noFill/>
          <a:ln>
            <a:noFill/>
          </a:ln>
        </p:spPr>
      </p:pic>
      <p:sp>
        <p:nvSpPr>
          <p:cNvPr id="8" name="TextBox 7"/>
          <p:cNvSpPr txBox="1"/>
          <p:nvPr/>
        </p:nvSpPr>
        <p:spPr bwMode="auto">
          <a:xfrm>
            <a:off x="7956376" y="6135107"/>
            <a:ext cx="1059906" cy="246221"/>
          </a:xfrm>
          <a:prstGeom prst="rect">
            <a:avLst/>
          </a:prstGeom>
          <a:noFill/>
          <a:ln w="9525">
            <a:noFill/>
            <a:miter lim="800000"/>
            <a:headEnd/>
            <a:tailEnd/>
          </a:ln>
          <a:effectLst/>
        </p:spPr>
        <p:txBody>
          <a:bodyPr wrap="none" rtlCol="0">
            <a:spAutoFit/>
          </a:bodyPr>
          <a:lstStyle/>
          <a:p>
            <a:r>
              <a:rPr lang="en-US" sz="1000" dirty="0" smtClean="0">
                <a:latin typeface="HelveticaNeueLT Com 65 Md" pitchFamily="34" charset="0"/>
                <a:ea typeface="+mn-ea"/>
                <a:cs typeface="+mn-cs"/>
              </a:rPr>
              <a:t>F. Kerber, ESO</a:t>
            </a:r>
            <a:endParaRPr lang="en-GB" sz="1000" dirty="0" smtClean="0">
              <a:latin typeface="HelveticaNeueLT Com 65 Md" pitchFamily="34" charset="0"/>
              <a:ea typeface="+mn-ea"/>
              <a:cs typeface="+mn-cs"/>
            </a:endParaRPr>
          </a:p>
        </p:txBody>
      </p:sp>
    </p:spTree>
    <p:extLst>
      <p:ext uri="{BB962C8B-B14F-4D97-AF65-F5344CB8AC3E}">
        <p14:creationId xmlns:p14="http://schemas.microsoft.com/office/powerpoint/2010/main" val="7690792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683568" y="63500"/>
            <a:ext cx="6696075" cy="1000125"/>
          </a:xfrm>
        </p:spPr>
        <p:txBody>
          <a:bodyPr/>
          <a:lstStyle/>
          <a:p>
            <a:r>
              <a:rPr lang="en-US" dirty="0">
                <a:latin typeface="Chalkboard" charset="0"/>
              </a:rPr>
              <a:t>LHATPRO – IR </a:t>
            </a:r>
            <a:r>
              <a:rPr lang="en-US" dirty="0" smtClean="0">
                <a:latin typeface="Chalkboard" charset="0"/>
              </a:rPr>
              <a:t>channel</a:t>
            </a:r>
            <a:br>
              <a:rPr lang="en-US" dirty="0" smtClean="0">
                <a:latin typeface="Chalkboard" charset="0"/>
              </a:rPr>
            </a:br>
            <a:r>
              <a:rPr lang="en-US" dirty="0" smtClean="0">
                <a:latin typeface="Chalkboard" pitchFamily="1" charset="0"/>
                <a:ea typeface="ＭＳ Ｐゴシック" pitchFamily="1" charset="-128"/>
              </a:rPr>
              <a:t>Clear Skies</a:t>
            </a:r>
            <a:endParaRPr lang="en-US" dirty="0"/>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2123728" y="1447800"/>
            <a:ext cx="5486400" cy="2400300"/>
          </a:xfrm>
          <a:prstGeom prst="rect">
            <a:avLst/>
          </a:prstGeom>
          <a:noFill/>
          <a:ln>
            <a:noFill/>
          </a:ln>
        </p:spPr>
      </p:pic>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2123728" y="4000500"/>
            <a:ext cx="5486400" cy="2400300"/>
          </a:xfrm>
          <a:prstGeom prst="rect">
            <a:avLst/>
          </a:prstGeom>
          <a:noFill/>
          <a:ln>
            <a:noFill/>
          </a:ln>
        </p:spPr>
      </p:pic>
      <p:sp>
        <p:nvSpPr>
          <p:cNvPr id="10" name="TextBox 9"/>
          <p:cNvSpPr txBox="1"/>
          <p:nvPr/>
        </p:nvSpPr>
        <p:spPr bwMode="auto">
          <a:xfrm>
            <a:off x="304800" y="1700808"/>
            <a:ext cx="1458888" cy="2862322"/>
          </a:xfrm>
          <a:prstGeom prst="rect">
            <a:avLst/>
          </a:prstGeom>
          <a:noFill/>
          <a:ln w="9525">
            <a:noFill/>
            <a:miter lim="800000"/>
            <a:headEnd/>
            <a:tailEnd/>
          </a:ln>
          <a:effectLst/>
        </p:spPr>
        <p:txBody>
          <a:bodyPr wrap="square" rtlCol="0">
            <a:spAutoFit/>
          </a:bodyPr>
          <a:lstStyle/>
          <a:p>
            <a:r>
              <a:rPr lang="en-US" sz="2000" b="1" dirty="0" smtClean="0">
                <a:latin typeface="HelveticaNeueLT Com 65 Md" pitchFamily="34" charset="0"/>
                <a:ea typeface="+mn-ea"/>
                <a:cs typeface="+mn-cs"/>
              </a:rPr>
              <a:t>Robust against variations other than clouds;</a:t>
            </a:r>
          </a:p>
          <a:p>
            <a:r>
              <a:rPr lang="en-US" sz="2000" b="1" dirty="0" smtClean="0">
                <a:latin typeface="HelveticaNeueLT Com 65 Md" pitchFamily="34" charset="0"/>
              </a:rPr>
              <a:t>Kerber et al. (2014), SPIE 9149, 91490M</a:t>
            </a:r>
            <a:endParaRPr lang="en-US" sz="2000" b="1" dirty="0" smtClean="0">
              <a:latin typeface="HelveticaNeueLT Com 65 Md" pitchFamily="34" charset="0"/>
              <a:ea typeface="+mn-ea"/>
              <a:cs typeface="+mn-cs"/>
            </a:endParaRPr>
          </a:p>
        </p:txBody>
      </p:sp>
      <p:sp>
        <p:nvSpPr>
          <p:cNvPr id="7" name="TextBox 6"/>
          <p:cNvSpPr txBox="1"/>
          <p:nvPr/>
        </p:nvSpPr>
        <p:spPr bwMode="auto">
          <a:xfrm>
            <a:off x="7956376" y="6135107"/>
            <a:ext cx="1059906" cy="246221"/>
          </a:xfrm>
          <a:prstGeom prst="rect">
            <a:avLst/>
          </a:prstGeom>
          <a:noFill/>
          <a:ln w="9525">
            <a:noFill/>
            <a:miter lim="800000"/>
            <a:headEnd/>
            <a:tailEnd/>
          </a:ln>
          <a:effectLst/>
        </p:spPr>
        <p:txBody>
          <a:bodyPr wrap="none" rtlCol="0">
            <a:spAutoFit/>
          </a:bodyPr>
          <a:lstStyle/>
          <a:p>
            <a:r>
              <a:rPr lang="en-US" sz="1000" dirty="0" smtClean="0">
                <a:latin typeface="HelveticaNeueLT Com 65 Md" pitchFamily="34" charset="0"/>
                <a:ea typeface="+mn-ea"/>
                <a:cs typeface="+mn-cs"/>
              </a:rPr>
              <a:t>F. Kerber, ESO</a:t>
            </a:r>
            <a:endParaRPr lang="en-GB" sz="1000" dirty="0" smtClean="0">
              <a:latin typeface="HelveticaNeueLT Com 65 Md" pitchFamily="34" charset="0"/>
              <a:ea typeface="+mn-ea"/>
              <a:cs typeface="+mn-cs"/>
            </a:endParaRPr>
          </a:p>
        </p:txBody>
      </p:sp>
    </p:spTree>
    <p:extLst>
      <p:ext uri="{BB962C8B-B14F-4D97-AF65-F5344CB8AC3E}">
        <p14:creationId xmlns:p14="http://schemas.microsoft.com/office/powerpoint/2010/main" val="3160550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28" y="1156625"/>
            <a:ext cx="8496944" cy="1493649"/>
          </a:xfrm>
          <a:prstGeom prst="rect">
            <a:avLst/>
          </a:prstGeom>
          <a:effectLst>
            <a:outerShdw blurRad="50800" dist="50800" dir="5400000" algn="ctr" rotWithShape="0">
              <a:srgbClr val="000000">
                <a:alpha val="0"/>
              </a:srgbClr>
            </a:outerShdw>
          </a:effectLst>
        </p:spPr>
      </p:pic>
      <p:graphicFrame>
        <p:nvGraphicFramePr>
          <p:cNvPr id="5" name="Diagram 4"/>
          <p:cNvGraphicFramePr/>
          <p:nvPr>
            <p:extLst>
              <p:ext uri="{D42A27DB-BD31-4B8C-83A1-F6EECF244321}">
                <p14:modId xmlns:p14="http://schemas.microsoft.com/office/powerpoint/2010/main" val="3261446109"/>
              </p:ext>
            </p:extLst>
          </p:nvPr>
        </p:nvGraphicFramePr>
        <p:xfrm>
          <a:off x="107504" y="1036638"/>
          <a:ext cx="8928072" cy="5364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smtClean="0"/>
              <a:t>Context</a:t>
            </a:r>
            <a:endParaRPr lang="en-GB" dirty="0"/>
          </a:p>
        </p:txBody>
      </p:sp>
      <p:sp>
        <p:nvSpPr>
          <p:cNvPr id="4" name="Content Placeholder 3"/>
          <p:cNvSpPr>
            <a:spLocks noGrp="1"/>
          </p:cNvSpPr>
          <p:nvPr>
            <p:ph sz="quarter" idx="10"/>
          </p:nvPr>
        </p:nvSpPr>
        <p:spPr/>
        <p:txBody>
          <a:bodyPr/>
          <a:lstStyle/>
          <a:p>
            <a:endParaRPr lang="en-GB"/>
          </a:p>
        </p:txBody>
      </p:sp>
    </p:spTree>
    <p:extLst>
      <p:ext uri="{BB962C8B-B14F-4D97-AF65-F5344CB8AC3E}">
        <p14:creationId xmlns:p14="http://schemas.microsoft.com/office/powerpoint/2010/main" val="9547980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3_night.pdf"/>
          <p:cNvPicPr>
            <a:picLocks noChangeAspect="1"/>
          </p:cNvPicPr>
          <p:nvPr/>
        </p:nvPicPr>
        <p:blipFill rotWithShape="1">
          <a:blip r:embed="rId2">
            <a:extLst>
              <a:ext uri="{28A0092B-C50C-407E-A947-70E740481C1C}">
                <a14:useLocalDpi xmlns:a14="http://schemas.microsoft.com/office/drawing/2010/main" val="0"/>
              </a:ext>
            </a:extLst>
          </a:blip>
          <a:srcRect l="6227" t="26246" r="-6227" b="26246"/>
          <a:stretch/>
        </p:blipFill>
        <p:spPr>
          <a:xfrm>
            <a:off x="826294" y="1367370"/>
            <a:ext cx="7635026" cy="5132858"/>
          </a:xfrm>
          <a:prstGeom prst="rect">
            <a:avLst/>
          </a:prstGeom>
        </p:spPr>
      </p:pic>
      <p:sp>
        <p:nvSpPr>
          <p:cNvPr id="2" name="Footer Placeholder 1"/>
          <p:cNvSpPr>
            <a:spLocks noGrp="1"/>
          </p:cNvSpPr>
          <p:nvPr>
            <p:ph type="ftr" sz="quarter" idx="3"/>
          </p:nvPr>
        </p:nvSpPr>
        <p:spPr/>
        <p:txBody>
          <a:bodyPr/>
          <a:lstStyle/>
          <a:p>
            <a:r>
              <a:rPr lang="en-GB" smtClean="0"/>
              <a:t>ESO Science Day 19.1.2016</a:t>
            </a:r>
            <a:endParaRPr lang="en-GB" dirty="0" smtClean="0"/>
          </a:p>
        </p:txBody>
      </p:sp>
      <p:sp>
        <p:nvSpPr>
          <p:cNvPr id="3" name="Slide Number Placeholder 2"/>
          <p:cNvSpPr>
            <a:spLocks noGrp="1"/>
          </p:cNvSpPr>
          <p:nvPr>
            <p:ph type="sldNum" sz="quarter" idx="4"/>
          </p:nvPr>
        </p:nvSpPr>
        <p:spPr/>
        <p:txBody>
          <a:bodyPr/>
          <a:lstStyle/>
          <a:p>
            <a:fld id="{CD6CA89A-7F63-7545-9B43-AF7DF332BE1B}" type="slidenum">
              <a:rPr lang="en-GB" smtClean="0"/>
              <a:pPr/>
              <a:t>20</a:t>
            </a:fld>
            <a:endParaRPr lang="en-GB"/>
          </a:p>
        </p:txBody>
      </p:sp>
      <p:sp>
        <p:nvSpPr>
          <p:cNvPr id="5" name="Title 4"/>
          <p:cNvSpPr>
            <a:spLocks noGrp="1"/>
          </p:cNvSpPr>
          <p:nvPr>
            <p:ph type="title"/>
          </p:nvPr>
        </p:nvSpPr>
        <p:spPr/>
        <p:txBody>
          <a:bodyPr/>
          <a:lstStyle/>
          <a:p>
            <a:r>
              <a:rPr lang="en-US" dirty="0" smtClean="0"/>
              <a:t>DFA Diagnostic Diagram</a:t>
            </a:r>
            <a:endParaRPr lang="en-US" dirty="0"/>
          </a:p>
        </p:txBody>
      </p:sp>
      <p:sp>
        <p:nvSpPr>
          <p:cNvPr id="26" name="Freeform 25"/>
          <p:cNvSpPr/>
          <p:nvPr/>
        </p:nvSpPr>
        <p:spPr>
          <a:xfrm>
            <a:off x="1505056" y="439037"/>
            <a:ext cx="704316" cy="409034"/>
          </a:xfrm>
          <a:custGeom>
            <a:avLst/>
            <a:gdLst>
              <a:gd name="connsiteX0" fmla="*/ 0 w 704316"/>
              <a:gd name="connsiteY0" fmla="*/ 0 h 409034"/>
              <a:gd name="connsiteX1" fmla="*/ 689818 w 704316"/>
              <a:gd name="connsiteY1" fmla="*/ 407678 h 409034"/>
              <a:gd name="connsiteX2" fmla="*/ 486008 w 704316"/>
              <a:gd name="connsiteY2" fmla="*/ 141120 h 409034"/>
              <a:gd name="connsiteX3" fmla="*/ 486008 w 704316"/>
              <a:gd name="connsiteY3" fmla="*/ 141120 h 409034"/>
            </a:gdLst>
            <a:ahLst/>
            <a:cxnLst>
              <a:cxn ang="0">
                <a:pos x="connsiteX0" y="connsiteY0"/>
              </a:cxn>
              <a:cxn ang="0">
                <a:pos x="connsiteX1" y="connsiteY1"/>
              </a:cxn>
              <a:cxn ang="0">
                <a:pos x="connsiteX2" y="connsiteY2"/>
              </a:cxn>
              <a:cxn ang="0">
                <a:pos x="connsiteX3" y="connsiteY3"/>
              </a:cxn>
            </a:cxnLst>
            <a:rect l="l" t="t" r="r" b="b"/>
            <a:pathLst>
              <a:path w="704316" h="409034">
                <a:moveTo>
                  <a:pt x="0" y="0"/>
                </a:moveTo>
                <a:cubicBezTo>
                  <a:pt x="304408" y="192079"/>
                  <a:pt x="608817" y="384158"/>
                  <a:pt x="689818" y="407678"/>
                </a:cubicBezTo>
                <a:cubicBezTo>
                  <a:pt x="770819" y="431198"/>
                  <a:pt x="486008" y="141120"/>
                  <a:pt x="486008" y="141120"/>
                </a:cubicBezTo>
                <a:lnTo>
                  <a:pt x="486008" y="141120"/>
                </a:lnTo>
              </a:path>
            </a:pathLst>
          </a:custGeom>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30" name="Oval 29"/>
          <p:cNvSpPr/>
          <p:nvPr/>
        </p:nvSpPr>
        <p:spPr bwMode="auto">
          <a:xfrm>
            <a:off x="936040" y="3277101"/>
            <a:ext cx="937442" cy="682076"/>
          </a:xfrm>
          <a:prstGeom prst="ellipse">
            <a:avLst/>
          </a:prstGeom>
          <a:noFill/>
          <a:ln w="38100" cap="flat" cmpd="sng" algn="ctr">
            <a:solidFill>
              <a:srgbClr val="C330B7"/>
            </a:solidFill>
            <a:prstDash val="solid"/>
            <a:round/>
            <a:headEnd type="none" w="med" len="med"/>
            <a:tailEnd type="none" w="med" len="med"/>
          </a:ln>
          <a:effectLst/>
          <a:scene3d>
            <a:camera prst="orthographicFront">
              <a:rot lat="0" lon="0" rev="5400000"/>
            </a:camera>
            <a:lightRig rig="threePt" dir="t"/>
          </a:scene3d>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31" name="Oval 30"/>
          <p:cNvSpPr/>
          <p:nvPr/>
        </p:nvSpPr>
        <p:spPr bwMode="auto">
          <a:xfrm>
            <a:off x="3903381" y="5817245"/>
            <a:ext cx="2069806" cy="573223"/>
          </a:xfrm>
          <a:prstGeom prst="ellipse">
            <a:avLst/>
          </a:prstGeom>
          <a:noFill/>
          <a:ln w="38100" cap="flat" cmpd="sng" algn="ctr">
            <a:solidFill>
              <a:srgbClr val="1DD1C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9" name="TextBox 8"/>
          <p:cNvSpPr txBox="1"/>
          <p:nvPr/>
        </p:nvSpPr>
        <p:spPr bwMode="auto">
          <a:xfrm>
            <a:off x="7956376" y="6135107"/>
            <a:ext cx="1059906" cy="246221"/>
          </a:xfrm>
          <a:prstGeom prst="rect">
            <a:avLst/>
          </a:prstGeom>
          <a:noFill/>
          <a:ln w="9525">
            <a:noFill/>
            <a:miter lim="800000"/>
            <a:headEnd/>
            <a:tailEnd/>
          </a:ln>
          <a:effectLst/>
        </p:spPr>
        <p:txBody>
          <a:bodyPr wrap="none" rtlCol="0">
            <a:spAutoFit/>
          </a:bodyPr>
          <a:lstStyle/>
          <a:p>
            <a:r>
              <a:rPr lang="en-US" sz="1000" dirty="0" smtClean="0">
                <a:latin typeface="HelveticaNeueLT Com 65 Md" pitchFamily="34" charset="0"/>
                <a:ea typeface="+mn-ea"/>
                <a:cs typeface="+mn-cs"/>
              </a:rPr>
              <a:t>F. Kerber, ESO</a:t>
            </a:r>
            <a:endParaRPr lang="en-GB" sz="1000" dirty="0" smtClean="0">
              <a:latin typeface="HelveticaNeueLT Com 65 Md" pitchFamily="34" charset="0"/>
              <a:ea typeface="+mn-ea"/>
              <a:cs typeface="+mn-cs"/>
            </a:endParaRPr>
          </a:p>
        </p:txBody>
      </p:sp>
    </p:spTree>
    <p:extLst>
      <p:ext uri="{BB962C8B-B14F-4D97-AF65-F5344CB8AC3E}">
        <p14:creationId xmlns:p14="http://schemas.microsoft.com/office/powerpoint/2010/main" val="18380909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GB" smtClean="0"/>
              <a:t>ESO Science Day 19.1.2016</a:t>
            </a:r>
            <a:endParaRPr lang="en-GB" dirty="0" smtClean="0"/>
          </a:p>
        </p:txBody>
      </p:sp>
      <p:sp>
        <p:nvSpPr>
          <p:cNvPr id="3" name="Slide Number Placeholder 2"/>
          <p:cNvSpPr>
            <a:spLocks noGrp="1"/>
          </p:cNvSpPr>
          <p:nvPr>
            <p:ph type="sldNum" sz="quarter" idx="4"/>
          </p:nvPr>
        </p:nvSpPr>
        <p:spPr/>
        <p:txBody>
          <a:bodyPr/>
          <a:lstStyle/>
          <a:p>
            <a:fld id="{CD6CA89A-7F63-7545-9B43-AF7DF332BE1B}" type="slidenum">
              <a:rPr lang="en-GB" smtClean="0"/>
              <a:pPr/>
              <a:t>21</a:t>
            </a:fld>
            <a:endParaRPr lang="en-GB"/>
          </a:p>
        </p:txBody>
      </p:sp>
      <p:sp>
        <p:nvSpPr>
          <p:cNvPr id="4" name="Content Placeholder 3"/>
          <p:cNvSpPr>
            <a:spLocks noGrp="1"/>
          </p:cNvSpPr>
          <p:nvPr>
            <p:ph sz="quarter" idx="10"/>
          </p:nvPr>
        </p:nvSpPr>
        <p:spPr/>
        <p:txBody>
          <a:bodyPr/>
          <a:lstStyle/>
          <a:p>
            <a:r>
              <a:rPr lang="en-US" b="1" dirty="0" smtClean="0"/>
              <a:t>Classification matrix – probability of detection</a:t>
            </a:r>
            <a:endParaRPr lang="en-US" dirty="0"/>
          </a:p>
          <a:p>
            <a:endParaRPr lang="en-US" dirty="0" smtClean="0"/>
          </a:p>
          <a:p>
            <a:endParaRPr lang="en-US" dirty="0"/>
          </a:p>
          <a:p>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r>
              <a:rPr lang="en-US" dirty="0" smtClean="0"/>
              <a:t>Good matches (diagonal): 92.5%</a:t>
            </a:r>
          </a:p>
          <a:p>
            <a:r>
              <a:rPr lang="en-US" dirty="0" smtClean="0"/>
              <a:t>Validated with:</a:t>
            </a:r>
          </a:p>
          <a:p>
            <a:pPr lvl="1"/>
            <a:r>
              <a:rPr lang="en-US" dirty="0"/>
              <a:t>N</a:t>
            </a:r>
            <a:r>
              <a:rPr lang="en-US" dirty="0" smtClean="0"/>
              <a:t>ight log and FORS 2 extinction measurements</a:t>
            </a:r>
          </a:p>
        </p:txBody>
      </p:sp>
      <p:sp>
        <p:nvSpPr>
          <p:cNvPr id="5" name="Title 4"/>
          <p:cNvSpPr>
            <a:spLocks noGrp="1"/>
          </p:cNvSpPr>
          <p:nvPr>
            <p:ph type="title"/>
          </p:nvPr>
        </p:nvSpPr>
        <p:spPr/>
        <p:txBody>
          <a:bodyPr>
            <a:normAutofit/>
          </a:bodyPr>
          <a:lstStyle/>
          <a:p>
            <a:r>
              <a:rPr lang="en-GB" dirty="0" smtClean="0"/>
              <a:t>Sky quality classification</a:t>
            </a:r>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12794101"/>
              </p:ext>
            </p:extLst>
          </p:nvPr>
        </p:nvGraphicFramePr>
        <p:xfrm>
          <a:off x="611560" y="1662221"/>
          <a:ext cx="7098720" cy="2799755"/>
        </p:xfrm>
        <a:graphic>
          <a:graphicData uri="http://schemas.openxmlformats.org/drawingml/2006/table">
            <a:tbl>
              <a:tblPr firstRow="1" bandRow="1">
                <a:tableStyleId>{5C22544A-7EE6-4342-B048-85BDC9FD1C3A}</a:tableStyleId>
              </a:tblPr>
              <a:tblGrid>
                <a:gridCol w="1774680">
                  <a:extLst>
                    <a:ext uri="{9D8B030D-6E8A-4147-A177-3AD203B41FA5}">
                      <a16:colId xmlns:a16="http://schemas.microsoft.com/office/drawing/2014/main" val="20000"/>
                    </a:ext>
                  </a:extLst>
                </a:gridCol>
                <a:gridCol w="1774680">
                  <a:extLst>
                    <a:ext uri="{9D8B030D-6E8A-4147-A177-3AD203B41FA5}">
                      <a16:colId xmlns:a16="http://schemas.microsoft.com/office/drawing/2014/main" val="20001"/>
                    </a:ext>
                  </a:extLst>
                </a:gridCol>
                <a:gridCol w="1774680">
                  <a:extLst>
                    <a:ext uri="{9D8B030D-6E8A-4147-A177-3AD203B41FA5}">
                      <a16:colId xmlns:a16="http://schemas.microsoft.com/office/drawing/2014/main" val="20002"/>
                    </a:ext>
                  </a:extLst>
                </a:gridCol>
                <a:gridCol w="1774680">
                  <a:extLst>
                    <a:ext uri="{9D8B030D-6E8A-4147-A177-3AD203B41FA5}">
                      <a16:colId xmlns:a16="http://schemas.microsoft.com/office/drawing/2014/main" val="20003"/>
                    </a:ext>
                  </a:extLst>
                </a:gridCol>
              </a:tblGrid>
              <a:tr h="559951">
                <a:tc>
                  <a:txBody>
                    <a:bodyPr/>
                    <a:lstStyle/>
                    <a:p>
                      <a:endParaRPr lang="en-US" dirty="0"/>
                    </a:p>
                  </a:txBody>
                  <a:tcPr/>
                </a:tc>
                <a:tc gridSpan="3">
                  <a:txBody>
                    <a:bodyPr/>
                    <a:lstStyle/>
                    <a:p>
                      <a:pPr algn="ctr"/>
                      <a:r>
                        <a:rPr lang="en-US" dirty="0" smtClean="0">
                          <a:solidFill>
                            <a:srgbClr val="FF6600"/>
                          </a:solidFill>
                        </a:rPr>
                        <a:t>Night log</a:t>
                      </a:r>
                      <a:endParaRPr lang="en-US" dirty="0">
                        <a:solidFill>
                          <a:srgbClr val="FF6600"/>
                        </a:solidFill>
                      </a:endParaRP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559951">
                <a:tc>
                  <a:txBody>
                    <a:bodyPr/>
                    <a:lstStyle/>
                    <a:p>
                      <a:pPr algn="ctr"/>
                      <a:r>
                        <a:rPr lang="en-US" b="1" dirty="0" smtClean="0">
                          <a:solidFill>
                            <a:srgbClr val="FF6600"/>
                          </a:solidFill>
                        </a:rPr>
                        <a:t>LHATPRO</a:t>
                      </a:r>
                      <a:endParaRPr lang="en-US" b="1" dirty="0">
                        <a:solidFill>
                          <a:srgbClr val="FF6600"/>
                        </a:solidFill>
                      </a:endParaRPr>
                    </a:p>
                  </a:txBody>
                  <a:tcPr/>
                </a:tc>
                <a:tc>
                  <a:txBody>
                    <a:bodyPr/>
                    <a:lstStyle/>
                    <a:p>
                      <a:pPr algn="ctr"/>
                      <a:r>
                        <a:rPr lang="en-US" b="1" dirty="0" smtClean="0"/>
                        <a:t>CLR+PHOT</a:t>
                      </a:r>
                      <a:endParaRPr lang="en-US" b="1" dirty="0"/>
                    </a:p>
                  </a:txBody>
                  <a:tcPr/>
                </a:tc>
                <a:tc>
                  <a:txBody>
                    <a:bodyPr/>
                    <a:lstStyle/>
                    <a:p>
                      <a:pPr algn="ctr"/>
                      <a:r>
                        <a:rPr lang="en-US" b="1" dirty="0" smtClean="0"/>
                        <a:t>THN</a:t>
                      </a:r>
                      <a:endParaRPr lang="en-US" b="1" dirty="0"/>
                    </a:p>
                  </a:txBody>
                  <a:tcPr/>
                </a:tc>
                <a:tc>
                  <a:txBody>
                    <a:bodyPr/>
                    <a:lstStyle/>
                    <a:p>
                      <a:pPr algn="ctr"/>
                      <a:r>
                        <a:rPr lang="en-US" b="1" dirty="0" smtClean="0"/>
                        <a:t>THK</a:t>
                      </a:r>
                      <a:endParaRPr lang="en-US" b="1" dirty="0"/>
                    </a:p>
                  </a:txBody>
                  <a:tcPr/>
                </a:tc>
                <a:extLst>
                  <a:ext uri="{0D108BD9-81ED-4DB2-BD59-A6C34878D82A}">
                    <a16:rowId xmlns:a16="http://schemas.microsoft.com/office/drawing/2014/main" val="10001"/>
                  </a:ext>
                </a:extLst>
              </a:tr>
              <a:tr h="559951">
                <a:tc>
                  <a:txBody>
                    <a:bodyPr/>
                    <a:lstStyle/>
                    <a:p>
                      <a:pPr algn="ctr"/>
                      <a:r>
                        <a:rPr lang="en-US" b="1" dirty="0" smtClean="0"/>
                        <a:t>CLR+PHOT</a:t>
                      </a:r>
                      <a:endParaRPr lang="en-US" b="1" dirty="0"/>
                    </a:p>
                  </a:txBody>
                  <a:tcPr/>
                </a:tc>
                <a:tc>
                  <a:txBody>
                    <a:bodyPr/>
                    <a:lstStyle/>
                    <a:p>
                      <a:pPr algn="ctr"/>
                      <a:r>
                        <a:rPr lang="en-US" b="1" dirty="0" smtClean="0"/>
                        <a:t>72.0</a:t>
                      </a:r>
                      <a:endParaRPr lang="en-US" b="1" dirty="0"/>
                    </a:p>
                  </a:txBody>
                  <a:tcPr/>
                </a:tc>
                <a:tc>
                  <a:txBody>
                    <a:bodyPr/>
                    <a:lstStyle/>
                    <a:p>
                      <a:pPr algn="ctr"/>
                      <a:r>
                        <a:rPr lang="en-US" dirty="0" smtClean="0"/>
                        <a:t>1.3</a:t>
                      </a:r>
                      <a:endParaRPr lang="en-US" dirty="0"/>
                    </a:p>
                  </a:txBody>
                  <a:tcPr/>
                </a:tc>
                <a:tc>
                  <a:txBody>
                    <a:bodyPr/>
                    <a:lstStyle/>
                    <a:p>
                      <a:pPr algn="ctr"/>
                      <a:r>
                        <a:rPr lang="en-US" dirty="0" smtClean="0"/>
                        <a:t>0.5</a:t>
                      </a:r>
                      <a:endParaRPr lang="en-US" dirty="0"/>
                    </a:p>
                  </a:txBody>
                  <a:tcPr/>
                </a:tc>
                <a:extLst>
                  <a:ext uri="{0D108BD9-81ED-4DB2-BD59-A6C34878D82A}">
                    <a16:rowId xmlns:a16="http://schemas.microsoft.com/office/drawing/2014/main" val="10002"/>
                  </a:ext>
                </a:extLst>
              </a:tr>
              <a:tr h="559951">
                <a:tc>
                  <a:txBody>
                    <a:bodyPr/>
                    <a:lstStyle/>
                    <a:p>
                      <a:pPr algn="ctr"/>
                      <a:r>
                        <a:rPr lang="en-US" b="1" dirty="0" smtClean="0"/>
                        <a:t>THN</a:t>
                      </a:r>
                      <a:endParaRPr lang="en-US" b="1" dirty="0"/>
                    </a:p>
                  </a:txBody>
                  <a:tcPr/>
                </a:tc>
                <a:tc>
                  <a:txBody>
                    <a:bodyPr/>
                    <a:lstStyle/>
                    <a:p>
                      <a:pPr algn="ctr"/>
                      <a:r>
                        <a:rPr lang="en-US" dirty="0" smtClean="0"/>
                        <a:t>4.0</a:t>
                      </a:r>
                      <a:endParaRPr lang="en-US" dirty="0"/>
                    </a:p>
                  </a:txBody>
                  <a:tcPr/>
                </a:tc>
                <a:tc>
                  <a:txBody>
                    <a:bodyPr/>
                    <a:lstStyle/>
                    <a:p>
                      <a:pPr algn="ctr"/>
                      <a:r>
                        <a:rPr lang="en-US" b="1" dirty="0" smtClean="0"/>
                        <a:t>7.7</a:t>
                      </a:r>
                      <a:endParaRPr lang="en-US" b="1" dirty="0"/>
                    </a:p>
                  </a:txBody>
                  <a:tcPr/>
                </a:tc>
                <a:tc>
                  <a:txBody>
                    <a:bodyPr/>
                    <a:lstStyle/>
                    <a:p>
                      <a:pPr algn="ctr"/>
                      <a:r>
                        <a:rPr lang="en-US" dirty="0" smtClean="0"/>
                        <a:t>0.1</a:t>
                      </a:r>
                      <a:endParaRPr lang="en-US" dirty="0"/>
                    </a:p>
                  </a:txBody>
                  <a:tcPr/>
                </a:tc>
                <a:extLst>
                  <a:ext uri="{0D108BD9-81ED-4DB2-BD59-A6C34878D82A}">
                    <a16:rowId xmlns:a16="http://schemas.microsoft.com/office/drawing/2014/main" val="10003"/>
                  </a:ext>
                </a:extLst>
              </a:tr>
              <a:tr h="559951">
                <a:tc>
                  <a:txBody>
                    <a:bodyPr/>
                    <a:lstStyle/>
                    <a:p>
                      <a:pPr algn="ctr"/>
                      <a:r>
                        <a:rPr lang="en-US" b="1" dirty="0" smtClean="0"/>
                        <a:t>THK</a:t>
                      </a:r>
                      <a:endParaRPr lang="en-US" b="1" dirty="0"/>
                    </a:p>
                  </a:txBody>
                  <a:tcPr/>
                </a:tc>
                <a:tc>
                  <a:txBody>
                    <a:bodyPr/>
                    <a:lstStyle/>
                    <a:p>
                      <a:pPr algn="ctr"/>
                      <a:r>
                        <a:rPr lang="en-US" dirty="0" smtClean="0"/>
                        <a:t>0.8</a:t>
                      </a:r>
                      <a:endParaRPr lang="en-US" dirty="0"/>
                    </a:p>
                  </a:txBody>
                  <a:tcPr/>
                </a:tc>
                <a:tc>
                  <a:txBody>
                    <a:bodyPr/>
                    <a:lstStyle/>
                    <a:p>
                      <a:pPr algn="ctr"/>
                      <a:r>
                        <a:rPr lang="en-US" dirty="0" smtClean="0"/>
                        <a:t>0.8</a:t>
                      </a:r>
                    </a:p>
                  </a:txBody>
                  <a:tcPr/>
                </a:tc>
                <a:tc>
                  <a:txBody>
                    <a:bodyPr/>
                    <a:lstStyle/>
                    <a:p>
                      <a:pPr algn="ctr"/>
                      <a:r>
                        <a:rPr lang="en-US" b="1" dirty="0" smtClean="0"/>
                        <a:t>13.0</a:t>
                      </a:r>
                      <a:endParaRPr lang="en-US" b="1" dirty="0"/>
                    </a:p>
                  </a:txBody>
                  <a:tcPr/>
                </a:tc>
                <a:extLst>
                  <a:ext uri="{0D108BD9-81ED-4DB2-BD59-A6C34878D82A}">
                    <a16:rowId xmlns:a16="http://schemas.microsoft.com/office/drawing/2014/main" val="10004"/>
                  </a:ext>
                </a:extLst>
              </a:tr>
            </a:tbl>
          </a:graphicData>
        </a:graphic>
      </p:graphicFrame>
      <p:sp>
        <p:nvSpPr>
          <p:cNvPr id="7" name="Oval 6"/>
          <p:cNvSpPr/>
          <p:nvPr/>
        </p:nvSpPr>
        <p:spPr bwMode="auto">
          <a:xfrm>
            <a:off x="2461384" y="3292779"/>
            <a:ext cx="5643962" cy="674237"/>
          </a:xfrm>
          <a:prstGeom prst="ellipse">
            <a:avLst/>
          </a:prstGeom>
          <a:noFill/>
          <a:ln w="31750" cap="flat" cmpd="sng" algn="ctr">
            <a:solidFill>
              <a:srgbClr val="FF0000"/>
            </a:solidFill>
            <a:prstDash val="solid"/>
            <a:round/>
            <a:headEnd type="none" w="med" len="med"/>
            <a:tailEnd type="none" w="med" len="med"/>
          </a:ln>
          <a:effectLst/>
          <a:scene3d>
            <a:camera prst="orthographicFront">
              <a:rot lat="0" lon="0" rev="9780000"/>
            </a:camera>
            <a:lightRig rig="threePt" dir="t"/>
          </a:scene3d>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8" name="TextBox 7"/>
          <p:cNvSpPr txBox="1"/>
          <p:nvPr/>
        </p:nvSpPr>
        <p:spPr bwMode="auto">
          <a:xfrm>
            <a:off x="7956376" y="6135107"/>
            <a:ext cx="1059906" cy="246221"/>
          </a:xfrm>
          <a:prstGeom prst="rect">
            <a:avLst/>
          </a:prstGeom>
          <a:noFill/>
          <a:ln w="9525">
            <a:noFill/>
            <a:miter lim="800000"/>
            <a:headEnd/>
            <a:tailEnd/>
          </a:ln>
          <a:effectLst/>
        </p:spPr>
        <p:txBody>
          <a:bodyPr wrap="none" rtlCol="0">
            <a:spAutoFit/>
          </a:bodyPr>
          <a:lstStyle/>
          <a:p>
            <a:r>
              <a:rPr lang="en-US" sz="1000" dirty="0" smtClean="0">
                <a:latin typeface="HelveticaNeueLT Com 65 Md" pitchFamily="34" charset="0"/>
                <a:ea typeface="+mn-ea"/>
                <a:cs typeface="+mn-cs"/>
              </a:rPr>
              <a:t>F. Kerber, ESO</a:t>
            </a:r>
            <a:endParaRPr lang="en-GB" sz="1000" dirty="0" smtClean="0">
              <a:latin typeface="HelveticaNeueLT Com 65 Md" pitchFamily="34" charset="0"/>
              <a:ea typeface="+mn-ea"/>
              <a:cs typeface="+mn-cs"/>
            </a:endParaRPr>
          </a:p>
        </p:txBody>
      </p:sp>
    </p:spTree>
    <p:extLst>
      <p:ext uri="{BB962C8B-B14F-4D97-AF65-F5344CB8AC3E}">
        <p14:creationId xmlns:p14="http://schemas.microsoft.com/office/powerpoint/2010/main" val="39795687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r>
              <a:rPr lang="en-US" sz="2400" i="1" dirty="0" smtClean="0"/>
              <a:t>Deterministic Forecasts Dissemination to ESO</a:t>
            </a:r>
            <a:r>
              <a:rPr lang="en-US" sz="2400" dirty="0" smtClean="0"/>
              <a:t>:</a:t>
            </a:r>
          </a:p>
          <a:p>
            <a:r>
              <a:rPr lang="en-GB" i="1" dirty="0"/>
              <a:t>Time: 00:00:00, 12:00:00 UTC</a:t>
            </a:r>
            <a:endParaRPr lang="en-GB" dirty="0"/>
          </a:p>
          <a:p>
            <a:r>
              <a:rPr lang="en-GB" i="1" dirty="0"/>
              <a:t>Steps: T+0h to </a:t>
            </a:r>
            <a:r>
              <a:rPr lang="en-GB" i="1" dirty="0" smtClean="0"/>
              <a:t>T+90h at 1-hour interval, then to T+144h </a:t>
            </a:r>
            <a:r>
              <a:rPr lang="en-GB" i="1" dirty="0"/>
              <a:t>at 3-hour </a:t>
            </a:r>
            <a:r>
              <a:rPr lang="en-GB" i="1" dirty="0" smtClean="0"/>
              <a:t>intervals</a:t>
            </a:r>
            <a:endParaRPr lang="en-GB" dirty="0"/>
          </a:p>
          <a:p>
            <a:r>
              <a:rPr lang="en-GB" i="1" dirty="0" smtClean="0"/>
              <a:t>Domain: </a:t>
            </a:r>
            <a:r>
              <a:rPr lang="en-GB" i="1" dirty="0"/>
              <a:t>21S to 26.5S,72.5W to </a:t>
            </a:r>
            <a:r>
              <a:rPr lang="en-GB" i="1" dirty="0" smtClean="0"/>
              <a:t>66W, </a:t>
            </a:r>
            <a:r>
              <a:rPr lang="en-GB" i="1" dirty="0"/>
              <a:t>Grid: </a:t>
            </a:r>
            <a:r>
              <a:rPr lang="en-GB" i="1" dirty="0" smtClean="0"/>
              <a:t>0.125 </a:t>
            </a:r>
            <a:r>
              <a:rPr lang="en-GB" i="1" dirty="0"/>
              <a:t>x </a:t>
            </a:r>
            <a:r>
              <a:rPr lang="en-GB" i="1" dirty="0" smtClean="0"/>
              <a:t>0.125 </a:t>
            </a:r>
            <a:r>
              <a:rPr lang="en-GB" i="1" dirty="0"/>
              <a:t>(</a:t>
            </a:r>
            <a:r>
              <a:rPr lang="en-GB" i="1" dirty="0" err="1"/>
              <a:t>Lat</a:t>
            </a:r>
            <a:r>
              <a:rPr lang="en-GB" i="1" dirty="0"/>
              <a:t>-Lon)</a:t>
            </a:r>
            <a:endParaRPr lang="en-GB" i="1" dirty="0" smtClean="0"/>
          </a:p>
          <a:p>
            <a:r>
              <a:rPr lang="en-GB" i="1" dirty="0" smtClean="0"/>
              <a:t>Pressure </a:t>
            </a:r>
            <a:r>
              <a:rPr lang="en-GB" i="1" dirty="0"/>
              <a:t>levels </a:t>
            </a:r>
            <a:r>
              <a:rPr lang="en-GB" i="1" dirty="0" smtClean="0"/>
              <a:t>25: 1000</a:t>
            </a:r>
            <a:r>
              <a:rPr lang="en-GB" i="1" dirty="0"/>
              <a:t>, 950, 925, 900, 850, 800, 700, 600, 500, 400, 300, 250, 200, 150, 100, 70, 50, 30, 20, 10, 7, 5, 3, 2, 1 </a:t>
            </a:r>
            <a:r>
              <a:rPr lang="en-GB" i="1" dirty="0" err="1"/>
              <a:t>hPa</a:t>
            </a:r>
            <a:endParaRPr lang="en-GB" dirty="0"/>
          </a:p>
          <a:p>
            <a:r>
              <a:rPr lang="en-GB" dirty="0"/>
              <a:t>- GH: 156 Geopotential height</a:t>
            </a:r>
          </a:p>
          <a:p>
            <a:r>
              <a:rPr lang="en-GB" dirty="0"/>
              <a:t>- R: 157 Relative humidity</a:t>
            </a:r>
          </a:p>
          <a:p>
            <a:r>
              <a:rPr lang="en-GB" dirty="0"/>
              <a:t>- T: 130 Temperature</a:t>
            </a:r>
          </a:p>
          <a:p>
            <a:r>
              <a:rPr lang="en-GB" dirty="0"/>
              <a:t>- U: 131 U-velocity</a:t>
            </a:r>
          </a:p>
          <a:p>
            <a:r>
              <a:rPr lang="en-GB" dirty="0"/>
              <a:t>- V: 132 V-velocity</a:t>
            </a:r>
          </a:p>
          <a:p>
            <a:r>
              <a:rPr lang="en-GB" i="1" dirty="0"/>
              <a:t>Single</a:t>
            </a:r>
            <a:endParaRPr lang="en-GB" dirty="0"/>
          </a:p>
          <a:p>
            <a:r>
              <a:rPr lang="en-GB" dirty="0"/>
              <a:t>- TP: 228 Total precipitation</a:t>
            </a:r>
          </a:p>
          <a:p>
            <a:r>
              <a:rPr lang="en-GB" dirty="0"/>
              <a:t>- HCC: 188 High cloud cover</a:t>
            </a:r>
          </a:p>
          <a:p>
            <a:r>
              <a:rPr lang="en-GB" dirty="0"/>
              <a:t>- LCC: 186 Low cloud cover</a:t>
            </a:r>
          </a:p>
          <a:p>
            <a:r>
              <a:rPr lang="en-GB" dirty="0"/>
              <a:t>- MCC: 187 Medium cloud cover</a:t>
            </a:r>
          </a:p>
          <a:p>
            <a:r>
              <a:rPr lang="en-US" dirty="0"/>
              <a:t> </a:t>
            </a:r>
            <a:endParaRPr lang="en-GB" dirty="0"/>
          </a:p>
          <a:p>
            <a:r>
              <a:rPr lang="en-US" i="1" dirty="0"/>
              <a:t> </a:t>
            </a:r>
            <a:endParaRPr lang="en-GB" dirty="0"/>
          </a:p>
          <a:p>
            <a:r>
              <a:rPr lang="en-US" i="1" dirty="0"/>
              <a:t> </a:t>
            </a:r>
            <a:endParaRPr lang="en-GB" dirty="0"/>
          </a:p>
          <a:p>
            <a:endParaRPr lang="en-GB" dirty="0"/>
          </a:p>
        </p:txBody>
      </p:sp>
      <p:sp>
        <p:nvSpPr>
          <p:cNvPr id="3" name="Title 2"/>
          <p:cNvSpPr>
            <a:spLocks noGrp="1"/>
          </p:cNvSpPr>
          <p:nvPr>
            <p:ph type="title"/>
          </p:nvPr>
        </p:nvSpPr>
        <p:spPr/>
        <p:txBody>
          <a:bodyPr/>
          <a:lstStyle/>
          <a:p>
            <a:r>
              <a:rPr lang="en-US" dirty="0"/>
              <a:t>ECMWF Weather Forecasts</a:t>
            </a:r>
            <a:endParaRPr lang="en-GB" dirty="0"/>
          </a:p>
        </p:txBody>
      </p:sp>
      <p:sp>
        <p:nvSpPr>
          <p:cNvPr id="4" name="Content Placeholder 3"/>
          <p:cNvSpPr>
            <a:spLocks noGrp="1"/>
          </p:cNvSpPr>
          <p:nvPr>
            <p:ph sz="quarter" idx="10"/>
          </p:nvPr>
        </p:nvSpPr>
        <p:spPr/>
        <p:txBody>
          <a:bodyPr/>
          <a:lstStyle/>
          <a:p>
            <a:endParaRPr lang="en-GB"/>
          </a:p>
        </p:txBody>
      </p:sp>
    </p:spTree>
    <p:extLst>
      <p:ext uri="{BB962C8B-B14F-4D97-AF65-F5344CB8AC3E}">
        <p14:creationId xmlns:p14="http://schemas.microsoft.com/office/powerpoint/2010/main" val="24351261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r>
              <a:rPr lang="en-US" sz="2400" i="1" dirty="0"/>
              <a:t>Ensemble </a:t>
            </a:r>
            <a:r>
              <a:rPr lang="en-US" sz="2400" i="1" dirty="0" smtClean="0"/>
              <a:t>Forecasts Dissemination to ESO</a:t>
            </a:r>
            <a:endParaRPr lang="en-GB" sz="2400" dirty="0"/>
          </a:p>
          <a:p>
            <a:endParaRPr lang="en-GB" i="1" dirty="0" smtClean="0"/>
          </a:p>
          <a:p>
            <a:r>
              <a:rPr lang="en-GB" i="1" dirty="0" smtClean="0"/>
              <a:t>Time</a:t>
            </a:r>
            <a:r>
              <a:rPr lang="en-GB" i="1" dirty="0"/>
              <a:t>: 00:00:00, 12:00:00 UTC</a:t>
            </a:r>
            <a:endParaRPr lang="en-GB" dirty="0"/>
          </a:p>
          <a:p>
            <a:r>
              <a:rPr lang="en-GB" i="1" dirty="0"/>
              <a:t>Steps: T+0h to T+144h at 3-hour intervals</a:t>
            </a:r>
            <a:endParaRPr lang="en-GB" dirty="0"/>
          </a:p>
          <a:p>
            <a:r>
              <a:rPr lang="en-GB" i="1" dirty="0" smtClean="0"/>
              <a:t>Domain:</a:t>
            </a:r>
            <a:r>
              <a:rPr lang="en-GB" dirty="0" smtClean="0"/>
              <a:t> </a:t>
            </a:r>
            <a:r>
              <a:rPr lang="en-GB" i="1" dirty="0" smtClean="0"/>
              <a:t>21S </a:t>
            </a:r>
            <a:r>
              <a:rPr lang="en-GB" i="1" dirty="0"/>
              <a:t>to 26.5S,72.5W to </a:t>
            </a:r>
            <a:r>
              <a:rPr lang="en-GB" i="1" dirty="0" smtClean="0"/>
              <a:t>66W, Grid</a:t>
            </a:r>
            <a:r>
              <a:rPr lang="en-GB" i="1" dirty="0"/>
              <a:t>: 0.25 x 0.25 (</a:t>
            </a:r>
            <a:r>
              <a:rPr lang="en-GB" i="1" dirty="0" err="1"/>
              <a:t>Lat</a:t>
            </a:r>
            <a:r>
              <a:rPr lang="en-GB" i="1" dirty="0"/>
              <a:t>-Lon)</a:t>
            </a:r>
            <a:endParaRPr lang="en-GB" dirty="0"/>
          </a:p>
          <a:p>
            <a:r>
              <a:rPr lang="en-GB" i="1" dirty="0"/>
              <a:t>Model level: 31</a:t>
            </a:r>
            <a:endParaRPr lang="en-GB" dirty="0"/>
          </a:p>
          <a:p>
            <a:pPr marL="285750" indent="-285750">
              <a:buFont typeface="Arial" panose="020B0604020202020204" pitchFamily="34" charset="0"/>
              <a:buChar char="•"/>
            </a:pPr>
            <a:r>
              <a:rPr lang="en-GB" dirty="0" smtClean="0"/>
              <a:t>CC</a:t>
            </a:r>
            <a:r>
              <a:rPr lang="en-GB" dirty="0"/>
              <a:t>: 248 Cloud Cover</a:t>
            </a:r>
          </a:p>
          <a:p>
            <a:r>
              <a:rPr lang="en-GB" i="1" dirty="0" smtClean="0"/>
              <a:t>Single</a:t>
            </a:r>
            <a:endParaRPr lang="en-GB" dirty="0"/>
          </a:p>
          <a:p>
            <a:pPr marL="285750" indent="-285750">
              <a:buFont typeface="Arial" panose="020B0604020202020204" pitchFamily="34" charset="0"/>
              <a:buChar char="•"/>
            </a:pPr>
            <a:r>
              <a:rPr lang="en-GB" dirty="0" smtClean="0"/>
              <a:t>TP</a:t>
            </a:r>
            <a:r>
              <a:rPr lang="en-GB" dirty="0"/>
              <a:t>: 228 Total precipitation</a:t>
            </a:r>
          </a:p>
          <a:p>
            <a:pPr marL="285750" indent="-285750">
              <a:buFont typeface="Arial" panose="020B0604020202020204" pitchFamily="34" charset="0"/>
              <a:buChar char="•"/>
            </a:pPr>
            <a:r>
              <a:rPr lang="en-GB" dirty="0" smtClean="0"/>
              <a:t>HCC</a:t>
            </a:r>
            <a:r>
              <a:rPr lang="en-GB" dirty="0"/>
              <a:t>: 188 High cloud </a:t>
            </a:r>
            <a:r>
              <a:rPr lang="en-GB" dirty="0" smtClean="0"/>
              <a:t>cover</a:t>
            </a:r>
          </a:p>
          <a:p>
            <a:pPr marL="285750" indent="-285750">
              <a:buFont typeface="Arial" panose="020B0604020202020204" pitchFamily="34" charset="0"/>
              <a:buChar char="•"/>
            </a:pPr>
            <a:r>
              <a:rPr lang="en-GB" dirty="0" smtClean="0"/>
              <a:t>LCC</a:t>
            </a:r>
            <a:r>
              <a:rPr lang="en-GB" dirty="0"/>
              <a:t>: 186 Low cloud cover</a:t>
            </a:r>
          </a:p>
          <a:p>
            <a:pPr marL="285750" indent="-285750">
              <a:buFont typeface="Arial" panose="020B0604020202020204" pitchFamily="34" charset="0"/>
              <a:buChar char="•"/>
            </a:pPr>
            <a:r>
              <a:rPr lang="en-GB" dirty="0" smtClean="0"/>
              <a:t>MCC</a:t>
            </a:r>
            <a:r>
              <a:rPr lang="en-GB" dirty="0"/>
              <a:t>: 187 Medium cloud </a:t>
            </a:r>
            <a:r>
              <a:rPr lang="en-GB" dirty="0" smtClean="0"/>
              <a:t>cover</a:t>
            </a:r>
          </a:p>
          <a:p>
            <a:pPr marL="285750" indent="-285750">
              <a:buFont typeface="Arial" panose="020B0604020202020204" pitchFamily="34" charset="0"/>
              <a:buChar char="•"/>
            </a:pPr>
            <a:r>
              <a:rPr lang="en-GB" dirty="0" smtClean="0"/>
              <a:t>SF</a:t>
            </a:r>
            <a:r>
              <a:rPr lang="en-GB" dirty="0"/>
              <a:t>: 144 Snow </a:t>
            </a:r>
            <a:r>
              <a:rPr lang="en-GB" dirty="0" smtClean="0"/>
              <a:t>fall</a:t>
            </a:r>
            <a:endParaRPr lang="en-GB" dirty="0"/>
          </a:p>
          <a:p>
            <a:endParaRPr lang="en-US" dirty="0" smtClean="0"/>
          </a:p>
          <a:p>
            <a:r>
              <a:rPr lang="en-US" dirty="0" smtClean="0">
                <a:hlinkClick r:id="rId2"/>
              </a:rPr>
              <a:t>http://www.ecmwf.int/en/forecasts/documentation-and-support/dissemination-manual</a:t>
            </a:r>
            <a:endParaRPr lang="en-US" dirty="0" smtClean="0"/>
          </a:p>
        </p:txBody>
      </p:sp>
      <p:sp>
        <p:nvSpPr>
          <p:cNvPr id="3" name="Title 2"/>
          <p:cNvSpPr>
            <a:spLocks noGrp="1"/>
          </p:cNvSpPr>
          <p:nvPr>
            <p:ph type="title"/>
          </p:nvPr>
        </p:nvSpPr>
        <p:spPr/>
        <p:txBody>
          <a:bodyPr/>
          <a:lstStyle/>
          <a:p>
            <a:r>
              <a:rPr lang="en-US" dirty="0"/>
              <a:t>ECMWF Weather Forecasts</a:t>
            </a:r>
            <a:endParaRPr lang="en-GB" dirty="0"/>
          </a:p>
        </p:txBody>
      </p:sp>
      <p:sp>
        <p:nvSpPr>
          <p:cNvPr id="4" name="Content Placeholder 3"/>
          <p:cNvSpPr>
            <a:spLocks noGrp="1"/>
          </p:cNvSpPr>
          <p:nvPr>
            <p:ph sz="quarter" idx="10"/>
          </p:nvPr>
        </p:nvSpPr>
        <p:spPr/>
        <p:txBody>
          <a:bodyPr/>
          <a:lstStyle/>
          <a:p>
            <a:endParaRPr lang="en-GB"/>
          </a:p>
        </p:txBody>
      </p:sp>
    </p:spTree>
    <p:extLst>
      <p:ext uri="{BB962C8B-B14F-4D97-AF65-F5344CB8AC3E}">
        <p14:creationId xmlns:p14="http://schemas.microsoft.com/office/powerpoint/2010/main" val="34426535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ECMWF Weather Forecasts</a:t>
            </a:r>
            <a:endParaRPr lang="en-GB" dirty="0"/>
          </a:p>
        </p:txBody>
      </p:sp>
      <p:pic>
        <p:nvPicPr>
          <p:cNvPr id="6" name="Picture Placeholder 5"/>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13" t="343" r="-113" b="343"/>
          <a:stretch/>
        </p:blipFill>
        <p:spPr>
          <a:xfrm>
            <a:off x="0" y="1026000"/>
            <a:ext cx="9149478" cy="5533915"/>
          </a:xfrm>
        </p:spPr>
      </p:pic>
      <p:sp>
        <p:nvSpPr>
          <p:cNvPr id="7" name="TextBox 6"/>
          <p:cNvSpPr txBox="1"/>
          <p:nvPr/>
        </p:nvSpPr>
        <p:spPr bwMode="auto">
          <a:xfrm>
            <a:off x="6228184" y="4957137"/>
            <a:ext cx="2664296" cy="1015663"/>
          </a:xfrm>
          <a:prstGeom prst="rect">
            <a:avLst/>
          </a:prstGeom>
          <a:noFill/>
          <a:ln w="9525">
            <a:noFill/>
            <a:miter lim="800000"/>
            <a:headEnd/>
            <a:tailEnd/>
          </a:ln>
          <a:effectLst/>
        </p:spPr>
        <p:txBody>
          <a:bodyPr wrap="square" rtlCol="0">
            <a:spAutoFit/>
          </a:bodyPr>
          <a:lstStyle/>
          <a:p>
            <a:pPr algn="ctr"/>
            <a:r>
              <a:rPr lang="en-US" sz="2000" dirty="0" smtClean="0">
                <a:latin typeface="HelveticaNeueLT Com 65 Md" pitchFamily="34" charset="0"/>
                <a:ea typeface="+mn-ea"/>
                <a:cs typeface="+mn-cs"/>
              </a:rPr>
              <a:t>VLT Astronomical Site Monitor (ASM) Web Display Tool</a:t>
            </a:r>
            <a:endParaRPr lang="en-GB" sz="2000" dirty="0" smtClean="0">
              <a:latin typeface="HelveticaNeueLT Com 65 Md" pitchFamily="34" charset="0"/>
              <a:ea typeface="+mn-ea"/>
              <a:cs typeface="+mn-cs"/>
            </a:endParaRPr>
          </a:p>
        </p:txBody>
      </p:sp>
    </p:spTree>
    <p:extLst>
      <p:ext uri="{BB962C8B-B14F-4D97-AF65-F5344CB8AC3E}">
        <p14:creationId xmlns:p14="http://schemas.microsoft.com/office/powerpoint/2010/main" val="42237610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ECMWF Weather Forecasts</a:t>
            </a:r>
            <a:endParaRPr lang="en-GB" dirty="0"/>
          </a:p>
        </p:txBody>
      </p:sp>
      <p:pic>
        <p:nvPicPr>
          <p:cNvPr id="9" name="Picture Placeholder 8"/>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683568" y="836712"/>
            <a:ext cx="7620000" cy="5715000"/>
          </a:xfrm>
          <a:prstGeom prst="rect">
            <a:avLst/>
          </a:prstGeom>
        </p:spPr>
      </p:pic>
    </p:spTree>
    <p:extLst>
      <p:ext uri="{BB962C8B-B14F-4D97-AF65-F5344CB8AC3E}">
        <p14:creationId xmlns:p14="http://schemas.microsoft.com/office/powerpoint/2010/main" val="32878790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endParaRPr lang="en-US" dirty="0" smtClean="0"/>
          </a:p>
          <a:p>
            <a:pPr algn="ctr"/>
            <a:r>
              <a:rPr lang="en-US" sz="2400" dirty="0" smtClean="0"/>
              <a:t>Climate Change</a:t>
            </a:r>
            <a:endParaRPr lang="en-US" sz="2400" dirty="0"/>
          </a:p>
          <a:p>
            <a:endParaRPr lang="en-US" dirty="0" smtClean="0"/>
          </a:p>
          <a:p>
            <a:r>
              <a:rPr lang="en-US" dirty="0" smtClean="0"/>
              <a:t>5</a:t>
            </a:r>
            <a:r>
              <a:rPr lang="en-US" dirty="0"/>
              <a:t>. What exactly happens in an “El Niño” season?</a:t>
            </a:r>
          </a:p>
          <a:p>
            <a:r>
              <a:rPr lang="en-US" dirty="0"/>
              <a:t>6. What are the effects of “El Niño” events on the above characteristics? Is there a tendency of “El Niño” to</a:t>
            </a:r>
          </a:p>
          <a:p>
            <a:r>
              <a:rPr lang="en-GB" dirty="0"/>
              <a:t>change with time</a:t>
            </a:r>
            <a:r>
              <a:rPr lang="en-GB" dirty="0" smtClean="0"/>
              <a:t>?</a:t>
            </a:r>
          </a:p>
          <a:p>
            <a:r>
              <a:rPr lang="en-US" dirty="0"/>
              <a:t>9. Has the effect of climate change been assessed for Armazones? What is expected to change?</a:t>
            </a:r>
            <a:endParaRPr lang="en-GB" dirty="0" smtClean="0"/>
          </a:p>
          <a:p>
            <a:endParaRPr lang="en-US" dirty="0"/>
          </a:p>
          <a:p>
            <a:endParaRPr lang="en-US" dirty="0" smtClean="0"/>
          </a:p>
          <a:p>
            <a:pPr algn="ctr"/>
            <a:r>
              <a:rPr lang="en-US" sz="2400" dirty="0" smtClean="0"/>
              <a:t>Extreme Weather</a:t>
            </a:r>
            <a:endParaRPr lang="en-US" sz="2400" dirty="0"/>
          </a:p>
          <a:p>
            <a:endParaRPr lang="en-GB" dirty="0"/>
          </a:p>
          <a:p>
            <a:r>
              <a:rPr lang="en-US" dirty="0"/>
              <a:t>7. What is known about catastrophic events at Armazones? Rainfalls, Snow, Ice, Hail ?</a:t>
            </a:r>
            <a:endParaRPr lang="en-GB" sz="1600" dirty="0"/>
          </a:p>
        </p:txBody>
      </p:sp>
      <p:sp>
        <p:nvSpPr>
          <p:cNvPr id="3" name="Title 2"/>
          <p:cNvSpPr>
            <a:spLocks noGrp="1"/>
          </p:cNvSpPr>
          <p:nvPr>
            <p:ph type="title"/>
          </p:nvPr>
        </p:nvSpPr>
        <p:spPr/>
        <p:txBody>
          <a:bodyPr/>
          <a:lstStyle/>
          <a:p>
            <a:r>
              <a:rPr lang="en-US" sz="2800" dirty="0"/>
              <a:t>Parameters of interest for CTA </a:t>
            </a:r>
            <a:endParaRPr lang="en-GB" dirty="0"/>
          </a:p>
        </p:txBody>
      </p:sp>
      <p:sp>
        <p:nvSpPr>
          <p:cNvPr id="4" name="Content Placeholder 3"/>
          <p:cNvSpPr>
            <a:spLocks noGrp="1"/>
          </p:cNvSpPr>
          <p:nvPr>
            <p:ph sz="quarter" idx="10"/>
          </p:nvPr>
        </p:nvSpPr>
        <p:spPr/>
        <p:txBody>
          <a:bodyPr/>
          <a:lstStyle/>
          <a:p>
            <a:endParaRPr lang="en-GB"/>
          </a:p>
        </p:txBody>
      </p:sp>
    </p:spTree>
    <p:extLst>
      <p:ext uri="{BB962C8B-B14F-4D97-AF65-F5344CB8AC3E}">
        <p14:creationId xmlns:p14="http://schemas.microsoft.com/office/powerpoint/2010/main" val="254490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Climate change: El </a:t>
            </a:r>
            <a:r>
              <a:rPr lang="en-US" dirty="0" err="1" smtClean="0"/>
              <a:t>niño</a:t>
            </a:r>
            <a:r>
              <a:rPr lang="en-US" dirty="0" smtClean="0"/>
              <a:t/>
            </a:r>
            <a:br>
              <a:rPr lang="en-US" dirty="0" smtClean="0"/>
            </a:br>
            <a:r>
              <a:rPr lang="en-US" dirty="0" smtClean="0"/>
              <a:t> </a:t>
            </a:r>
            <a:endParaRPr lang="en-GB" dirty="0"/>
          </a:p>
        </p:txBody>
      </p:sp>
      <p:pic>
        <p:nvPicPr>
          <p:cNvPr id="4" name="Picture 3"/>
          <p:cNvPicPr>
            <a:picLocks noChangeAspect="1"/>
          </p:cNvPicPr>
          <p:nvPr/>
        </p:nvPicPr>
        <p:blipFill>
          <a:blip r:embed="rId2"/>
          <a:stretch>
            <a:fillRect/>
          </a:stretch>
        </p:blipFill>
        <p:spPr>
          <a:xfrm>
            <a:off x="1086661" y="1048448"/>
            <a:ext cx="6669058" cy="4680520"/>
          </a:xfrm>
          <a:prstGeom prst="rect">
            <a:avLst/>
          </a:prstGeom>
        </p:spPr>
      </p:pic>
      <p:sp>
        <p:nvSpPr>
          <p:cNvPr id="6" name="TextBox 5"/>
          <p:cNvSpPr txBox="1"/>
          <p:nvPr/>
        </p:nvSpPr>
        <p:spPr bwMode="auto">
          <a:xfrm>
            <a:off x="899592" y="5765194"/>
            <a:ext cx="7258910" cy="584775"/>
          </a:xfrm>
          <a:prstGeom prst="rect">
            <a:avLst/>
          </a:prstGeom>
          <a:noFill/>
          <a:ln w="9525">
            <a:noFill/>
            <a:miter lim="800000"/>
            <a:headEnd/>
            <a:tailEnd/>
          </a:ln>
          <a:effectLst/>
        </p:spPr>
        <p:txBody>
          <a:bodyPr wrap="none" rtlCol="0">
            <a:spAutoFit/>
          </a:bodyPr>
          <a:lstStyle/>
          <a:p>
            <a:r>
              <a:rPr lang="en-US" sz="2000" dirty="0" smtClean="0">
                <a:latin typeface="HelveticaNeueLT Com 65 Md" pitchFamily="34" charset="0"/>
                <a:ea typeface="+mn-ea"/>
                <a:cs typeface="+mn-cs"/>
              </a:rPr>
              <a:t>Up to 20% loss in photometric nights during a strong El </a:t>
            </a:r>
            <a:r>
              <a:rPr lang="en-US" sz="2000" dirty="0" err="1" smtClean="0">
                <a:latin typeface="HelveticaNeueLT Com 65 Md" pitchFamily="34" charset="0"/>
                <a:ea typeface="+mn-ea"/>
                <a:cs typeface="+mn-cs"/>
              </a:rPr>
              <a:t>niño</a:t>
            </a:r>
            <a:endParaRPr lang="en-US" sz="2000" dirty="0" smtClean="0">
              <a:latin typeface="HelveticaNeueLT Com 65 Md" pitchFamily="34" charset="0"/>
              <a:ea typeface="+mn-ea"/>
              <a:cs typeface="+mn-cs"/>
            </a:endParaRPr>
          </a:p>
          <a:p>
            <a:r>
              <a:rPr lang="en-GB" sz="1200" dirty="0" smtClean="0">
                <a:latin typeface="HelveticaNeueLT Com 65 Md" pitchFamily="34" charset="0"/>
                <a:ea typeface="+mn-ea"/>
                <a:cs typeface="+mn-cs"/>
              </a:rPr>
              <a:t>www.eso.org/sci/publications/messenger/archive/no.90-dec97/messenger-no90-5-7.pdf</a:t>
            </a:r>
          </a:p>
        </p:txBody>
      </p:sp>
    </p:spTree>
    <p:extLst>
      <p:ext uri="{BB962C8B-B14F-4D97-AF65-F5344CB8AC3E}">
        <p14:creationId xmlns:p14="http://schemas.microsoft.com/office/powerpoint/2010/main" val="37135234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Climate change: </a:t>
            </a:r>
            <a:r>
              <a:rPr lang="en-GB" dirty="0" smtClean="0"/>
              <a:t>severe weather event</a:t>
            </a:r>
            <a:endParaRPr lang="en-GB" dirty="0"/>
          </a:p>
        </p:txBody>
      </p:sp>
      <p:pic>
        <p:nvPicPr>
          <p:cNvPr id="6146" name="Picture 2" descr="http://eoimages.gsfc.nasa.gov/images/imagerecords/85000/85685/chile_mrg_2015084-086.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4632" b="4632"/>
          <a:stretch>
            <a:fillRect/>
          </a:stretch>
        </p:blipFill>
        <p:spPr bwMode="auto">
          <a:xfrm>
            <a:off x="191071" y="1196752"/>
            <a:ext cx="7631928" cy="461604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olor bar for Flooding in the Chilean Dese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6008682"/>
            <a:ext cx="6858000" cy="3524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79179" y="1484784"/>
            <a:ext cx="2706190" cy="461665"/>
          </a:xfrm>
          <a:prstGeom prst="rect">
            <a:avLst/>
          </a:prstGeom>
        </p:spPr>
        <p:txBody>
          <a:bodyPr wrap="none">
            <a:spAutoFit/>
          </a:bodyPr>
          <a:lstStyle/>
          <a:p>
            <a:r>
              <a:rPr lang="en-GB" dirty="0" smtClean="0"/>
              <a:t>March 25 - 27, 2015</a:t>
            </a:r>
            <a:endParaRPr lang="en-GB" dirty="0"/>
          </a:p>
        </p:txBody>
      </p:sp>
      <p:sp>
        <p:nvSpPr>
          <p:cNvPr id="5" name="TextBox 4"/>
          <p:cNvSpPr txBox="1"/>
          <p:nvPr/>
        </p:nvSpPr>
        <p:spPr bwMode="auto">
          <a:xfrm rot="10800000" flipV="1">
            <a:off x="7793089" y="1484784"/>
            <a:ext cx="1350911" cy="4524315"/>
          </a:xfrm>
          <a:prstGeom prst="rect">
            <a:avLst/>
          </a:prstGeom>
          <a:noFill/>
          <a:ln w="9525">
            <a:noFill/>
            <a:miter lim="800000"/>
            <a:headEnd/>
            <a:tailEnd/>
          </a:ln>
          <a:effectLst/>
        </p:spPr>
        <p:txBody>
          <a:bodyPr wrap="square" rtlCol="0">
            <a:spAutoFit/>
          </a:bodyPr>
          <a:lstStyle/>
          <a:p>
            <a:r>
              <a:rPr lang="en-US" sz="1200" dirty="0" smtClean="0"/>
              <a:t>the heaviest and most extensive rainfall in the Atacama Desert region in nearly a century. Rain totals barely exceeded 50 millimeters (2 inches), but they came in one of the driest regions of the world. The town of Antofagasta received 24 millimeters (an inch) of rain on March 25-26; with a yearly average of 1.7 millimeters, that was about 14 years worth of rain in a day.</a:t>
            </a:r>
            <a:endParaRPr lang="en-GB" sz="1200" dirty="0" smtClean="0">
              <a:latin typeface="HelveticaNeueLT Com 65 Md" pitchFamily="34" charset="0"/>
              <a:ea typeface="+mn-ea"/>
            </a:endParaRPr>
          </a:p>
        </p:txBody>
      </p:sp>
    </p:spTree>
    <p:extLst>
      <p:ext uri="{BB962C8B-B14F-4D97-AF65-F5344CB8AC3E}">
        <p14:creationId xmlns:p14="http://schemas.microsoft.com/office/powerpoint/2010/main" val="17599889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endParaRPr lang="en-US" dirty="0" smtClean="0"/>
          </a:p>
          <a:p>
            <a:endParaRPr lang="en-US" dirty="0"/>
          </a:p>
          <a:p>
            <a:pPr algn="ctr"/>
            <a:r>
              <a:rPr lang="en-US" sz="2400" dirty="0" smtClean="0"/>
              <a:t>Seismicity</a:t>
            </a:r>
          </a:p>
          <a:p>
            <a:endParaRPr lang="en-US" dirty="0"/>
          </a:p>
          <a:p>
            <a:endParaRPr lang="en-US" dirty="0" smtClean="0"/>
          </a:p>
          <a:p>
            <a:r>
              <a:rPr lang="en-US" dirty="0" smtClean="0"/>
              <a:t>10.Has </a:t>
            </a:r>
            <a:r>
              <a:rPr lang="en-US" dirty="0"/>
              <a:t>the risk of volcanic activity been assessed for Armazones? Divided in seismic risk, risk of land slides,</a:t>
            </a:r>
          </a:p>
          <a:p>
            <a:r>
              <a:rPr lang="en-US" dirty="0"/>
              <a:t>ash fall, ground deformation and pyroclastic flows ?</a:t>
            </a:r>
            <a:endParaRPr lang="en-GB" dirty="0"/>
          </a:p>
        </p:txBody>
      </p:sp>
      <p:sp>
        <p:nvSpPr>
          <p:cNvPr id="3" name="Title 2"/>
          <p:cNvSpPr>
            <a:spLocks noGrp="1"/>
          </p:cNvSpPr>
          <p:nvPr>
            <p:ph type="title"/>
          </p:nvPr>
        </p:nvSpPr>
        <p:spPr/>
        <p:txBody>
          <a:bodyPr/>
          <a:lstStyle/>
          <a:p>
            <a:r>
              <a:rPr lang="en-US" sz="2800" dirty="0"/>
              <a:t>Parameters of interest for CTA </a:t>
            </a:r>
            <a:endParaRPr lang="en-GB" dirty="0"/>
          </a:p>
        </p:txBody>
      </p:sp>
      <p:sp>
        <p:nvSpPr>
          <p:cNvPr id="4" name="Content Placeholder 3"/>
          <p:cNvSpPr>
            <a:spLocks noGrp="1"/>
          </p:cNvSpPr>
          <p:nvPr>
            <p:ph sz="quarter" idx="10"/>
          </p:nvPr>
        </p:nvSpPr>
        <p:spPr/>
        <p:txBody>
          <a:bodyPr/>
          <a:lstStyle/>
          <a:p>
            <a:endParaRPr lang="en-GB"/>
          </a:p>
        </p:txBody>
      </p:sp>
    </p:spTree>
    <p:extLst>
      <p:ext uri="{BB962C8B-B14F-4D97-AF65-F5344CB8AC3E}">
        <p14:creationId xmlns:p14="http://schemas.microsoft.com/office/powerpoint/2010/main" val="20792154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Disclaimer</a:t>
            </a:r>
            <a:endParaRPr lang="en-GB" dirty="0"/>
          </a:p>
        </p:txBody>
      </p:sp>
      <p:sp>
        <p:nvSpPr>
          <p:cNvPr id="4" name="TextBox 3"/>
          <p:cNvSpPr txBox="1"/>
          <p:nvPr/>
        </p:nvSpPr>
        <p:spPr bwMode="auto">
          <a:xfrm>
            <a:off x="793698" y="2204864"/>
            <a:ext cx="7704856" cy="1015663"/>
          </a:xfrm>
          <a:prstGeom prst="rect">
            <a:avLst/>
          </a:prstGeom>
          <a:noFill/>
          <a:ln w="9525">
            <a:noFill/>
            <a:miter lim="800000"/>
            <a:headEnd/>
            <a:tailEnd/>
          </a:ln>
          <a:effectLst/>
        </p:spPr>
        <p:txBody>
          <a:bodyPr wrap="square" rtlCol="0">
            <a:spAutoFit/>
          </a:bodyPr>
          <a:lstStyle/>
          <a:p>
            <a:pPr algn="ctr"/>
            <a:r>
              <a:rPr lang="en-US" sz="2000" dirty="0">
                <a:latin typeface="HelveticaNeueLT Com 65 Md" pitchFamily="34" charset="0"/>
                <a:ea typeface="+mn-ea"/>
              </a:rPr>
              <a:t>T</a:t>
            </a:r>
            <a:r>
              <a:rPr lang="en-US" sz="2000" dirty="0" smtClean="0">
                <a:latin typeface="HelveticaNeueLT Com 65 Md" pitchFamily="34" charset="0"/>
                <a:ea typeface="+mn-ea"/>
                <a:cs typeface="+mn-cs"/>
              </a:rPr>
              <a:t>his presentation was assembled at the request of CTA, it has no precedence in case of discrepancies with </a:t>
            </a:r>
            <a:r>
              <a:rPr lang="en-US" sz="2000" dirty="0" smtClean="0">
                <a:latin typeface="HelveticaNeueLT Com 65 Md" pitchFamily="34" charset="0"/>
                <a:ea typeface="+mn-ea"/>
              </a:rPr>
              <a:t>o</a:t>
            </a:r>
            <a:r>
              <a:rPr lang="en-US" sz="2000" dirty="0" smtClean="0">
                <a:latin typeface="HelveticaNeueLT Com 65 Md" pitchFamily="34" charset="0"/>
                <a:ea typeface="+mn-ea"/>
                <a:cs typeface="+mn-cs"/>
              </a:rPr>
              <a:t>fficial documents currently negotiated</a:t>
            </a:r>
            <a:endParaRPr lang="en-GB" sz="2000" dirty="0" smtClean="0">
              <a:latin typeface="HelveticaNeueLT Com 65 Md" pitchFamily="34" charset="0"/>
              <a:ea typeface="+mn-ea"/>
              <a:cs typeface="+mn-cs"/>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72305"/>
          <a:stretch/>
        </p:blipFill>
        <p:spPr>
          <a:xfrm>
            <a:off x="-33366" y="4005064"/>
            <a:ext cx="9177366" cy="1922214"/>
          </a:xfrm>
          <a:prstGeom prst="rect">
            <a:avLst/>
          </a:prstGeom>
        </p:spPr>
      </p:pic>
    </p:spTree>
    <p:extLst>
      <p:ext uri="{BB962C8B-B14F-4D97-AF65-F5344CB8AC3E}">
        <p14:creationId xmlns:p14="http://schemas.microsoft.com/office/powerpoint/2010/main" val="38059217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107504" y="1036638"/>
            <a:ext cx="8928072" cy="1707219"/>
          </a:xfrm>
        </p:spPr>
        <p:txBody>
          <a:bodyPr/>
          <a:lstStyle/>
          <a:p>
            <a:r>
              <a:rPr lang="en-GB" dirty="0"/>
              <a:t>PARANAL STATION CPN</a:t>
            </a:r>
          </a:p>
          <a:p>
            <a:r>
              <a:rPr lang="en-GB" dirty="0"/>
              <a:t>• Sensor: </a:t>
            </a:r>
            <a:r>
              <a:rPr lang="en-GB" dirty="0" err="1"/>
              <a:t>Triaxial</a:t>
            </a:r>
            <a:r>
              <a:rPr lang="en-GB" dirty="0"/>
              <a:t> Seismic Accelerometer </a:t>
            </a:r>
            <a:r>
              <a:rPr lang="en-GB" dirty="0" err="1"/>
              <a:t>Kinemetrics</a:t>
            </a:r>
            <a:r>
              <a:rPr lang="en-GB" dirty="0"/>
              <a:t> “</a:t>
            </a:r>
            <a:r>
              <a:rPr lang="en-GB" dirty="0" err="1"/>
              <a:t>EpiSensor</a:t>
            </a:r>
            <a:r>
              <a:rPr lang="en-GB" dirty="0"/>
              <a:t>”, model FBA ES-T , </a:t>
            </a:r>
            <a:r>
              <a:rPr lang="en-GB" dirty="0" err="1"/>
              <a:t>Bandwith</a:t>
            </a:r>
            <a:r>
              <a:rPr lang="en-GB" dirty="0"/>
              <a:t> from DC to 200 Hz</a:t>
            </a:r>
          </a:p>
          <a:p>
            <a:r>
              <a:rPr lang="en-GB" dirty="0"/>
              <a:t>• Digitizer: </a:t>
            </a:r>
            <a:r>
              <a:rPr lang="en-GB" dirty="0" err="1"/>
              <a:t>Earthdata</a:t>
            </a:r>
            <a:r>
              <a:rPr lang="en-GB" dirty="0"/>
              <a:t> 24 bit Model “2400-270-3AAC, GPS Garmin GPS35</a:t>
            </a:r>
          </a:p>
          <a:p>
            <a:r>
              <a:rPr lang="en-GB" dirty="0"/>
              <a:t>• </a:t>
            </a:r>
            <a:r>
              <a:rPr lang="en-GB" dirty="0" smtClean="0"/>
              <a:t>System Acquisition Software</a:t>
            </a:r>
            <a:r>
              <a:rPr lang="en-GB" dirty="0"/>
              <a:t>: </a:t>
            </a:r>
            <a:r>
              <a:rPr lang="en-GB" dirty="0" err="1"/>
              <a:t>Seislog</a:t>
            </a:r>
            <a:r>
              <a:rPr lang="en-GB" dirty="0"/>
              <a:t> Data Logger, sample rate 50 Samples/sec</a:t>
            </a:r>
            <a:r>
              <a:rPr lang="en-GB" dirty="0" smtClean="0"/>
              <a:t>.</a:t>
            </a:r>
            <a:endParaRPr lang="en-GB" dirty="0"/>
          </a:p>
        </p:txBody>
      </p:sp>
      <p:sp>
        <p:nvSpPr>
          <p:cNvPr id="3" name="Title 2"/>
          <p:cNvSpPr>
            <a:spLocks noGrp="1"/>
          </p:cNvSpPr>
          <p:nvPr>
            <p:ph type="title"/>
          </p:nvPr>
        </p:nvSpPr>
        <p:spPr/>
        <p:txBody>
          <a:bodyPr/>
          <a:lstStyle/>
          <a:p>
            <a:r>
              <a:rPr lang="en-US" dirty="0" smtClean="0"/>
              <a:t>Seismic Monitor @ Paranal summit</a:t>
            </a:r>
            <a:endParaRPr lang="en-GB" dirty="0"/>
          </a:p>
        </p:txBody>
      </p:sp>
      <p:sp>
        <p:nvSpPr>
          <p:cNvPr id="4" name="Content Placeholder 3"/>
          <p:cNvSpPr>
            <a:spLocks noGrp="1"/>
          </p:cNvSpPr>
          <p:nvPr>
            <p:ph sz="quarter" idx="10"/>
          </p:nvPr>
        </p:nvSpPr>
        <p:spPr/>
        <p:txBody>
          <a:bodyPr/>
          <a:lstStyle/>
          <a:p>
            <a:endParaRPr lang="en-GB"/>
          </a:p>
        </p:txBody>
      </p:sp>
      <p:pic>
        <p:nvPicPr>
          <p:cNvPr id="5" name="Picture 4"/>
          <p:cNvPicPr>
            <a:picLocks noChangeAspect="1"/>
          </p:cNvPicPr>
          <p:nvPr/>
        </p:nvPicPr>
        <p:blipFill>
          <a:blip r:embed="rId2"/>
          <a:stretch>
            <a:fillRect/>
          </a:stretch>
        </p:blipFill>
        <p:spPr>
          <a:xfrm>
            <a:off x="395536" y="2996952"/>
            <a:ext cx="8280920" cy="3060018"/>
          </a:xfrm>
          <a:prstGeom prst="rect">
            <a:avLst/>
          </a:prstGeom>
        </p:spPr>
      </p:pic>
    </p:spTree>
    <p:extLst>
      <p:ext uri="{BB962C8B-B14F-4D97-AF65-F5344CB8AC3E}">
        <p14:creationId xmlns:p14="http://schemas.microsoft.com/office/powerpoint/2010/main" val="40850677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Seismic Monitor: </a:t>
            </a:r>
            <a:br>
              <a:rPr lang="en-US" dirty="0" smtClean="0"/>
            </a:br>
            <a:r>
              <a:rPr lang="en-US" dirty="0" smtClean="0"/>
              <a:t>Classification of Earthquakes</a:t>
            </a:r>
            <a:endParaRPr lang="en-GB"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268760"/>
            <a:ext cx="8452126" cy="4752528"/>
          </a:xfrm>
          <a:prstGeom prst="rect">
            <a:avLst/>
          </a:prstGeom>
        </p:spPr>
      </p:pic>
      <p:sp>
        <p:nvSpPr>
          <p:cNvPr id="8" name="TextBox 7"/>
          <p:cNvSpPr txBox="1"/>
          <p:nvPr/>
        </p:nvSpPr>
        <p:spPr bwMode="auto">
          <a:xfrm>
            <a:off x="1394491" y="6078487"/>
            <a:ext cx="5912772" cy="461665"/>
          </a:xfrm>
          <a:prstGeom prst="rect">
            <a:avLst/>
          </a:prstGeom>
          <a:noFill/>
          <a:ln w="9525">
            <a:noFill/>
            <a:miter lim="800000"/>
            <a:headEnd/>
            <a:tailEnd/>
          </a:ln>
          <a:effectLst/>
        </p:spPr>
        <p:txBody>
          <a:bodyPr wrap="none" rtlCol="0">
            <a:spAutoFit/>
          </a:bodyPr>
          <a:lstStyle/>
          <a:p>
            <a:r>
              <a:rPr lang="en-US" sz="1200" u="sng" dirty="0">
                <a:hlinkClick r:id="rId3"/>
              </a:rPr>
              <a:t>http://safety.pl.eso.org/wiki/images/d/d0/LPO-PRO-ESO-20100-0007-V2-TA-Checklists.pdf</a:t>
            </a:r>
            <a:endParaRPr lang="en-GB" sz="1200" dirty="0"/>
          </a:p>
          <a:p>
            <a:endParaRPr lang="en-GB" sz="1200" dirty="0" smtClean="0">
              <a:latin typeface="HelveticaNeueLT Com 65 Md" pitchFamily="34" charset="0"/>
              <a:ea typeface="+mn-ea"/>
            </a:endParaRPr>
          </a:p>
        </p:txBody>
      </p:sp>
    </p:spTree>
    <p:extLst>
      <p:ext uri="{BB962C8B-B14F-4D97-AF65-F5344CB8AC3E}">
        <p14:creationId xmlns:p14="http://schemas.microsoft.com/office/powerpoint/2010/main" val="30191011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Seismic Monitor: VLT control room display</a:t>
            </a:r>
            <a:endParaRPr lang="en-GB" dirty="0"/>
          </a:p>
        </p:txBody>
      </p:sp>
      <p:sp>
        <p:nvSpPr>
          <p:cNvPr id="4" name="Content Placeholder 3"/>
          <p:cNvSpPr>
            <a:spLocks noGrp="1"/>
          </p:cNvSpPr>
          <p:nvPr>
            <p:ph sz="quarter" idx="10"/>
          </p:nvPr>
        </p:nvSpPr>
        <p:spPr/>
        <p:txBody>
          <a:bodyPr/>
          <a:lstStyle/>
          <a:p>
            <a:endParaRPr lang="en-GB"/>
          </a:p>
        </p:txBody>
      </p:sp>
      <p:pic>
        <p:nvPicPr>
          <p:cNvPr id="5" name="Picture 4"/>
          <p:cNvPicPr>
            <a:picLocks noChangeAspect="1"/>
          </p:cNvPicPr>
          <p:nvPr/>
        </p:nvPicPr>
        <p:blipFill rotWithShape="1">
          <a:blip r:embed="rId3"/>
          <a:srcRect l="5534" t="1187" r="33038" b="-1187"/>
          <a:stretch/>
        </p:blipFill>
        <p:spPr>
          <a:xfrm>
            <a:off x="1403648" y="1123388"/>
            <a:ext cx="6023548" cy="5512833"/>
          </a:xfrm>
          <a:prstGeom prst="rect">
            <a:avLst/>
          </a:prstGeom>
        </p:spPr>
      </p:pic>
    </p:spTree>
    <p:extLst>
      <p:ext uri="{BB962C8B-B14F-4D97-AF65-F5344CB8AC3E}">
        <p14:creationId xmlns:p14="http://schemas.microsoft.com/office/powerpoint/2010/main" val="10324078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Seismic Monitor Data Archive</a:t>
            </a:r>
            <a:endParaRPr lang="en-GB" dirty="0"/>
          </a:p>
        </p:txBody>
      </p:sp>
      <p:pic>
        <p:nvPicPr>
          <p:cNvPr id="6" name="Picture 5"/>
          <p:cNvPicPr>
            <a:picLocks noChangeAspect="1"/>
          </p:cNvPicPr>
          <p:nvPr/>
        </p:nvPicPr>
        <p:blipFill rotWithShape="1">
          <a:blip r:embed="rId2"/>
          <a:srcRect l="14648" r="22814"/>
          <a:stretch/>
        </p:blipFill>
        <p:spPr>
          <a:xfrm>
            <a:off x="647266" y="998916"/>
            <a:ext cx="8101198" cy="5502584"/>
          </a:xfrm>
          <a:prstGeom prst="rect">
            <a:avLst/>
          </a:prstGeom>
        </p:spPr>
      </p:pic>
      <p:sp>
        <p:nvSpPr>
          <p:cNvPr id="7" name="TextBox 6"/>
          <p:cNvSpPr txBox="1"/>
          <p:nvPr/>
        </p:nvSpPr>
        <p:spPr bwMode="auto">
          <a:xfrm rot="-5400000">
            <a:off x="-1786269" y="3798210"/>
            <a:ext cx="4297010" cy="246221"/>
          </a:xfrm>
          <a:prstGeom prst="rect">
            <a:avLst/>
          </a:prstGeom>
          <a:noFill/>
          <a:ln w="9525">
            <a:noFill/>
            <a:miter lim="800000"/>
            <a:headEnd/>
            <a:tailEnd/>
          </a:ln>
          <a:effectLst/>
        </p:spPr>
        <p:txBody>
          <a:bodyPr wrap="square" rtlCol="0">
            <a:spAutoFit/>
          </a:bodyPr>
          <a:lstStyle/>
          <a:p>
            <a:r>
              <a:rPr lang="en-GB" sz="1000" dirty="0" smtClean="0">
                <a:latin typeface="HelveticaNeueLT Com 65 Md" pitchFamily="34" charset="0"/>
                <a:ea typeface="+mn-ea"/>
                <a:cs typeface="+mn-cs"/>
              </a:rPr>
              <a:t>http://geofon.gfz-potsdam.de/waveform/liveseis.php?station=PB14</a:t>
            </a:r>
          </a:p>
        </p:txBody>
      </p:sp>
    </p:spTree>
    <p:extLst>
      <p:ext uri="{BB962C8B-B14F-4D97-AF65-F5344CB8AC3E}">
        <p14:creationId xmlns:p14="http://schemas.microsoft.com/office/powerpoint/2010/main" val="21037527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endParaRPr lang="en-US" dirty="0" smtClean="0"/>
          </a:p>
          <a:p>
            <a:endParaRPr lang="en-US" dirty="0"/>
          </a:p>
          <a:p>
            <a:endParaRPr lang="en-US" dirty="0" smtClean="0"/>
          </a:p>
          <a:p>
            <a:pPr algn="ctr"/>
            <a:r>
              <a:rPr lang="en-US" sz="2400" dirty="0" smtClean="0"/>
              <a:t>Lasers</a:t>
            </a:r>
            <a:endParaRPr lang="en-US" sz="2400" dirty="0"/>
          </a:p>
          <a:p>
            <a:endParaRPr lang="en-US" dirty="0" smtClean="0"/>
          </a:p>
          <a:p>
            <a:r>
              <a:rPr lang="en-US" dirty="0" smtClean="0"/>
              <a:t>11.Will </a:t>
            </a:r>
            <a:r>
              <a:rPr lang="en-US" dirty="0"/>
              <a:t>airplanes fly over the CTA area? How many, at which altitude? Will there be problems with the</a:t>
            </a:r>
          </a:p>
          <a:p>
            <a:r>
              <a:rPr lang="en-US" dirty="0"/>
              <a:t>LIDARs? Has ESO experience with permissions to shoot lasers in the area?</a:t>
            </a:r>
          </a:p>
          <a:p>
            <a:r>
              <a:rPr lang="en-US" dirty="0"/>
              <a:t>12. Interaction with ESO and the optical telescopes: At which wavelengths do the telescopes operate</a:t>
            </a:r>
          </a:p>
          <a:p>
            <a:r>
              <a:rPr lang="en-US" dirty="0"/>
              <a:t>exactly? Do 355nm, 532nm, 910nm or 1064nm cause harm? What are the procedure to shoot lasers? Is</a:t>
            </a:r>
          </a:p>
          <a:p>
            <a:r>
              <a:rPr lang="en-US" dirty="0"/>
              <a:t>there an Laser Traffic Control System installed?</a:t>
            </a:r>
            <a:endParaRPr lang="en-GB" sz="1600" dirty="0"/>
          </a:p>
        </p:txBody>
      </p:sp>
      <p:sp>
        <p:nvSpPr>
          <p:cNvPr id="3" name="Title 2"/>
          <p:cNvSpPr>
            <a:spLocks noGrp="1"/>
          </p:cNvSpPr>
          <p:nvPr>
            <p:ph type="title"/>
          </p:nvPr>
        </p:nvSpPr>
        <p:spPr/>
        <p:txBody>
          <a:bodyPr/>
          <a:lstStyle/>
          <a:p>
            <a:r>
              <a:rPr lang="en-US" sz="3200" dirty="0"/>
              <a:t>Parameters of interest for CTA </a:t>
            </a:r>
            <a:endParaRPr lang="en-GB" dirty="0"/>
          </a:p>
        </p:txBody>
      </p:sp>
      <p:sp>
        <p:nvSpPr>
          <p:cNvPr id="4" name="Content Placeholder 3"/>
          <p:cNvSpPr>
            <a:spLocks noGrp="1"/>
          </p:cNvSpPr>
          <p:nvPr>
            <p:ph sz="quarter" idx="10"/>
          </p:nvPr>
        </p:nvSpPr>
        <p:spPr/>
        <p:txBody>
          <a:bodyPr/>
          <a:lstStyle/>
          <a:p>
            <a:endParaRPr lang="en-GB"/>
          </a:p>
        </p:txBody>
      </p:sp>
    </p:spTree>
    <p:extLst>
      <p:ext uri="{BB962C8B-B14F-4D97-AF65-F5344CB8AC3E}">
        <p14:creationId xmlns:p14="http://schemas.microsoft.com/office/powerpoint/2010/main" val="23772848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Lasers</a:t>
            </a:r>
            <a:endParaRPr lang="en-GB" dirty="0"/>
          </a:p>
        </p:txBody>
      </p:sp>
      <p:sp>
        <p:nvSpPr>
          <p:cNvPr id="5" name="TextBox 4"/>
          <p:cNvSpPr txBox="1"/>
          <p:nvPr/>
        </p:nvSpPr>
        <p:spPr bwMode="auto">
          <a:xfrm>
            <a:off x="474262" y="1268760"/>
            <a:ext cx="7992888" cy="5601533"/>
          </a:xfrm>
          <a:prstGeom prst="rect">
            <a:avLst/>
          </a:prstGeom>
          <a:noFill/>
          <a:ln w="9525">
            <a:noFill/>
            <a:miter lim="800000"/>
            <a:headEnd/>
            <a:tailEnd/>
          </a:ln>
          <a:effectLst/>
        </p:spPr>
        <p:txBody>
          <a:bodyPr wrap="square" rtlCol="0">
            <a:spAutoFit/>
          </a:bodyPr>
          <a:lstStyle/>
          <a:p>
            <a:r>
              <a:rPr lang="en-US" sz="2000" dirty="0" smtClean="0">
                <a:latin typeface="HelveticaNeueLT Com 65 Md" pitchFamily="34" charset="0"/>
                <a:ea typeface="+mn-ea"/>
                <a:cs typeface="+mn-cs"/>
              </a:rPr>
              <a:t>Lasers can only be launched </a:t>
            </a:r>
            <a:r>
              <a:rPr lang="en-US" sz="2000" dirty="0" smtClean="0">
                <a:solidFill>
                  <a:srgbClr val="FF0000"/>
                </a:solidFill>
                <a:latin typeface="HelveticaNeueLT Com 65 Md" pitchFamily="34" charset="0"/>
                <a:ea typeface="+mn-ea"/>
                <a:cs typeface="+mn-cs"/>
              </a:rPr>
              <a:t>under certain conditions</a:t>
            </a:r>
            <a:r>
              <a:rPr lang="en-US" sz="2000" dirty="0" smtClean="0">
                <a:latin typeface="HelveticaNeueLT Com 65 Md" pitchFamily="34" charset="0"/>
                <a:ea typeface="+mn-ea"/>
                <a:cs typeface="+mn-cs"/>
              </a:rPr>
              <a:t>:</a:t>
            </a:r>
          </a:p>
          <a:p>
            <a:endParaRPr lang="en-US" sz="2000" dirty="0" smtClean="0">
              <a:latin typeface="HelveticaNeueLT Com 65 Md" pitchFamily="34" charset="0"/>
              <a:ea typeface="+mn-ea"/>
              <a:cs typeface="+mn-cs"/>
            </a:endParaRPr>
          </a:p>
          <a:p>
            <a:pPr marL="342900" indent="-342900">
              <a:buFontTx/>
              <a:buChar char="-"/>
            </a:pPr>
            <a:r>
              <a:rPr lang="en-US" sz="2000" dirty="0" smtClean="0">
                <a:latin typeface="HelveticaNeueLT Com 65 Md" pitchFamily="34" charset="0"/>
                <a:ea typeface="+mn-ea"/>
                <a:cs typeface="+mn-cs"/>
              </a:rPr>
              <a:t>Any laser system propagating into the atmosphere that operates at ESO observatories </a:t>
            </a:r>
            <a:r>
              <a:rPr lang="en-US" sz="2000" dirty="0" smtClean="0">
                <a:solidFill>
                  <a:srgbClr val="FF0000"/>
                </a:solidFill>
                <a:latin typeface="HelveticaNeueLT Com 65 Md" pitchFamily="34" charset="0"/>
                <a:ea typeface="+mn-ea"/>
                <a:cs typeface="+mn-cs"/>
              </a:rPr>
              <a:t>has to be included</a:t>
            </a:r>
            <a:r>
              <a:rPr lang="en-US" sz="2000" dirty="0" smtClean="0">
                <a:latin typeface="HelveticaNeueLT Com 65 Md" pitchFamily="34" charset="0"/>
                <a:ea typeface="+mn-ea"/>
                <a:cs typeface="+mn-cs"/>
              </a:rPr>
              <a:t> in ESO’s agreement with the national aeronautical authority (DGAC).</a:t>
            </a:r>
          </a:p>
          <a:p>
            <a:endParaRPr lang="en-US" sz="2000" dirty="0" smtClean="0">
              <a:latin typeface="HelveticaNeueLT Com 65 Md" pitchFamily="34" charset="0"/>
              <a:ea typeface="+mn-ea"/>
              <a:cs typeface="+mn-cs"/>
            </a:endParaRPr>
          </a:p>
          <a:p>
            <a:pPr marL="342900" indent="-342900">
              <a:buFontTx/>
              <a:buChar char="-"/>
            </a:pPr>
            <a:r>
              <a:rPr lang="en-US" sz="2000" dirty="0" smtClean="0">
                <a:latin typeface="HelveticaNeueLT Com 65 Md" pitchFamily="34" charset="0"/>
                <a:ea typeface="+mn-ea"/>
                <a:cs typeface="+mn-cs"/>
              </a:rPr>
              <a:t>Any laser system has to </a:t>
            </a:r>
            <a:r>
              <a:rPr lang="en-US" sz="2000" dirty="0" smtClean="0">
                <a:solidFill>
                  <a:srgbClr val="FF0000"/>
                </a:solidFill>
                <a:latin typeface="HelveticaNeueLT Com 65 Md" pitchFamily="34" charset="0"/>
                <a:ea typeface="+mn-ea"/>
                <a:cs typeface="+mn-cs"/>
              </a:rPr>
              <a:t>ensure an exposure level allowed </a:t>
            </a:r>
            <a:r>
              <a:rPr lang="en-US" sz="2000" dirty="0" smtClean="0">
                <a:latin typeface="HelveticaNeueLT Com 65 Md" pitchFamily="34" charset="0"/>
                <a:ea typeface="+mn-ea"/>
                <a:cs typeface="+mn-cs"/>
              </a:rPr>
              <a:t>by OACI (International Civil Aviation </a:t>
            </a:r>
            <a:r>
              <a:rPr lang="en-US" sz="2000" dirty="0" err="1" smtClean="0">
                <a:latin typeface="HelveticaNeueLT Com 65 Md" pitchFamily="34" charset="0"/>
                <a:ea typeface="+mn-ea"/>
                <a:cs typeface="+mn-cs"/>
              </a:rPr>
              <a:t>Organisation</a:t>
            </a:r>
            <a:r>
              <a:rPr lang="en-US" sz="2000" dirty="0" smtClean="0">
                <a:latin typeface="HelveticaNeueLT Com 65 Md" pitchFamily="34" charset="0"/>
                <a:ea typeface="+mn-ea"/>
                <a:cs typeface="+mn-cs"/>
              </a:rPr>
              <a:t>) in Doc 9815 AN/447 “Manual on laser emission and flight safety” or install safety systems that would interrupt laser emission if an airplane enters the area.</a:t>
            </a:r>
          </a:p>
          <a:p>
            <a:endParaRPr lang="en-US" sz="2000" dirty="0" smtClean="0">
              <a:latin typeface="HelveticaNeueLT Com 65 Md" pitchFamily="34" charset="0"/>
              <a:ea typeface="+mn-ea"/>
              <a:cs typeface="+mn-cs"/>
            </a:endParaRPr>
          </a:p>
          <a:p>
            <a:pPr marL="342900" indent="-342900">
              <a:buFontTx/>
              <a:buChar char="-"/>
            </a:pPr>
            <a:r>
              <a:rPr lang="en-US" sz="2000" dirty="0" smtClean="0">
                <a:latin typeface="HelveticaNeueLT Com 65 Md" pitchFamily="34" charset="0"/>
                <a:ea typeface="+mn-ea"/>
                <a:cs typeface="+mn-cs"/>
              </a:rPr>
              <a:t>ESO has committed to equip all telescopes with laser systems with such automatic safety systems independent of the actual exposure levels. The core of the safety system are </a:t>
            </a:r>
            <a:r>
              <a:rPr lang="en-US" sz="2000" dirty="0" smtClean="0">
                <a:solidFill>
                  <a:srgbClr val="FF0000"/>
                </a:solidFill>
                <a:latin typeface="HelveticaNeueLT Com 65 Md" pitchFamily="34" charset="0"/>
                <a:ea typeface="+mn-ea"/>
                <a:cs typeface="+mn-cs"/>
              </a:rPr>
              <a:t>aircraft detection cameras</a:t>
            </a:r>
            <a:r>
              <a:rPr lang="en-US" dirty="0" smtClean="0">
                <a:latin typeface="HelveticaNeueLT Com 65 Md" pitchFamily="34" charset="0"/>
                <a:ea typeface="+mn-ea"/>
                <a:cs typeface="+mn-cs"/>
              </a:rPr>
              <a:t>. </a:t>
            </a:r>
          </a:p>
          <a:p>
            <a:r>
              <a:rPr lang="en-US" dirty="0" smtClean="0">
                <a:latin typeface="HelveticaNeueLT Com 65 Md" pitchFamily="34" charset="0"/>
                <a:ea typeface="+mn-ea"/>
                <a:cs typeface="+mn-cs"/>
              </a:rPr>
              <a:t> </a:t>
            </a:r>
          </a:p>
          <a:p>
            <a:endParaRPr lang="en-GB" sz="1000" dirty="0" smtClean="0">
              <a:latin typeface="HelveticaNeueLT Com 65 Md" pitchFamily="34" charset="0"/>
              <a:ea typeface="+mn-ea"/>
              <a:cs typeface="+mn-cs"/>
            </a:endParaRPr>
          </a:p>
        </p:txBody>
      </p:sp>
    </p:spTree>
    <p:extLst>
      <p:ext uri="{BB962C8B-B14F-4D97-AF65-F5344CB8AC3E}">
        <p14:creationId xmlns:p14="http://schemas.microsoft.com/office/powerpoint/2010/main" val="1657643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3338" t="36240" b="21688"/>
          <a:stretch/>
        </p:blipFill>
        <p:spPr>
          <a:xfrm>
            <a:off x="0" y="1124744"/>
            <a:ext cx="4959414" cy="4612862"/>
          </a:xfrm>
        </p:spPr>
      </p:pic>
      <p:sp>
        <p:nvSpPr>
          <p:cNvPr id="3" name="Text Placeholder 2"/>
          <p:cNvSpPr>
            <a:spLocks noGrp="1"/>
          </p:cNvSpPr>
          <p:nvPr>
            <p:ph type="body" sz="half" idx="2"/>
          </p:nvPr>
        </p:nvSpPr>
        <p:spPr/>
        <p:txBody>
          <a:bodyPr/>
          <a:lstStyle/>
          <a:p>
            <a:endParaRPr lang="en-GB" u="sng" dirty="0" smtClean="0">
              <a:hlinkClick r:id="rId3"/>
            </a:endParaRPr>
          </a:p>
          <a:p>
            <a:endParaRPr lang="en-GB" u="sng" dirty="0">
              <a:hlinkClick r:id="rId3"/>
            </a:endParaRPr>
          </a:p>
          <a:p>
            <a:r>
              <a:rPr lang="en-GB" u="sng" dirty="0" smtClean="0">
                <a:hlinkClick r:id="rId3"/>
              </a:rPr>
              <a:t>https</a:t>
            </a:r>
            <a:r>
              <a:rPr lang="en-GB" u="sng" dirty="0">
                <a:hlinkClick r:id="rId3"/>
              </a:rPr>
              <a:t>://www.aipchile.gob.cl/dasa/aip_chile_con_contenido/ais/AMDT%20AIP%20VOL%20II%20(MAP)/AMDT%2079%20del%2003%20MAR%202016/Cartas%20de%20Aerovias.pdf</a:t>
            </a:r>
            <a:endParaRPr lang="en-GB" dirty="0"/>
          </a:p>
        </p:txBody>
      </p:sp>
      <p:sp>
        <p:nvSpPr>
          <p:cNvPr id="4" name="Title 3"/>
          <p:cNvSpPr>
            <a:spLocks noGrp="1"/>
          </p:cNvSpPr>
          <p:nvPr>
            <p:ph type="title"/>
          </p:nvPr>
        </p:nvSpPr>
        <p:spPr/>
        <p:txBody>
          <a:bodyPr/>
          <a:lstStyle/>
          <a:p>
            <a:r>
              <a:rPr lang="en-US" dirty="0"/>
              <a:t>Aircraft Avoidance System</a:t>
            </a:r>
            <a:endParaRPr lang="en-GB"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1041" y="1126023"/>
            <a:ext cx="2857641" cy="4611583"/>
          </a:xfrm>
          <a:prstGeom prst="rect">
            <a:avLst/>
          </a:prstGeom>
        </p:spPr>
      </p:pic>
      <p:sp>
        <p:nvSpPr>
          <p:cNvPr id="7" name="5-Point Star 6"/>
          <p:cNvSpPr/>
          <p:nvPr/>
        </p:nvSpPr>
        <p:spPr>
          <a:xfrm>
            <a:off x="2150017" y="3023241"/>
            <a:ext cx="45719" cy="45719"/>
          </a:xfrm>
          <a:prstGeom prst="star5">
            <a:avLst/>
          </a:prstGeom>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7885060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107504" y="1493836"/>
            <a:ext cx="8928072" cy="4455444"/>
          </a:xfrm>
        </p:spPr>
        <p:txBody>
          <a:bodyPr/>
          <a:lstStyle/>
          <a:p>
            <a:r>
              <a:rPr lang="en-US" i="1" dirty="0"/>
              <a:t>In case that an airplane is approaching the beam path of any of the 4 LGS beams the Output Shutters of all the LGSU shall close. </a:t>
            </a:r>
          </a:p>
          <a:p>
            <a:r>
              <a:rPr lang="en-US" i="1" dirty="0"/>
              <a:t>The detection of this Hazard requires the use of existing AAS installed in Paranal. Two Aircraft Detection Cameras work in parallel; the Hazard will be detected if at least one of the cameras detects </a:t>
            </a:r>
            <a:r>
              <a:rPr lang="en-US" i="1" dirty="0" smtClean="0"/>
              <a:t>an </a:t>
            </a:r>
            <a:r>
              <a:rPr lang="en-US" i="1" dirty="0"/>
              <a:t>aircraft</a:t>
            </a:r>
            <a:r>
              <a:rPr lang="en-US" i="1" dirty="0" smtClean="0"/>
              <a:t>.</a:t>
            </a:r>
          </a:p>
          <a:p>
            <a:endParaRPr lang="en-US" dirty="0"/>
          </a:p>
          <a:p>
            <a:r>
              <a:rPr lang="en-US" dirty="0"/>
              <a:t>At Paranal Observatory an automatic aircraft avoidance system has been implemented. The system</a:t>
            </a:r>
          </a:p>
          <a:p>
            <a:r>
              <a:rPr lang="en-US" dirty="0"/>
              <a:t>consists of two cameras mounted on the top ring of UT4 to create a redundant system for the LGSF.</a:t>
            </a:r>
          </a:p>
          <a:p>
            <a:r>
              <a:rPr lang="en-US" dirty="0"/>
              <a:t>The cameras have a field of view of 60o and have an onboard computer that performs computations</a:t>
            </a:r>
          </a:p>
          <a:p>
            <a:r>
              <a:rPr lang="en-US" dirty="0"/>
              <a:t>to recognize the presence of an aircraft in a predefined Region of Interest (ROI). Within the ROI, an</a:t>
            </a:r>
          </a:p>
          <a:p>
            <a:r>
              <a:rPr lang="en-US" dirty="0"/>
              <a:t>Aircraft Alarm Area (AAA) is defined as centered on the uplink laser beam. If the aircraft enter the</a:t>
            </a:r>
          </a:p>
          <a:p>
            <a:r>
              <a:rPr lang="en-US" dirty="0"/>
              <a:t>AAA then the alarm is triggered and closes the laser beam shutter in the LTS via the interlock </a:t>
            </a:r>
            <a:r>
              <a:rPr lang="en-US" dirty="0" smtClean="0"/>
              <a:t>panel</a:t>
            </a:r>
          </a:p>
          <a:p>
            <a:endParaRPr lang="en-US" dirty="0"/>
          </a:p>
          <a:p>
            <a:r>
              <a:rPr lang="en-GB" b="1" dirty="0"/>
              <a:t>Laser guide star facility at La Silla Paranal Observatory: latest upgrades, operation, and performance </a:t>
            </a:r>
          </a:p>
          <a:p>
            <a:r>
              <a:rPr lang="en-GB" dirty="0">
                <a:hlinkClick r:id="rId2"/>
              </a:rPr>
              <a:t>J. L. Alvarez</a:t>
            </a:r>
            <a:r>
              <a:rPr lang="en-GB" dirty="0"/>
              <a:t> </a:t>
            </a:r>
            <a:r>
              <a:rPr lang="en-GB" dirty="0">
                <a:hlinkClick r:id="rId3"/>
              </a:rPr>
              <a:t>; J. Beltran</a:t>
            </a:r>
            <a:r>
              <a:rPr lang="en-GB" dirty="0"/>
              <a:t> </a:t>
            </a:r>
            <a:r>
              <a:rPr lang="en-GB" dirty="0">
                <a:hlinkClick r:id="rId4"/>
              </a:rPr>
              <a:t>; I. Munoz</a:t>
            </a:r>
            <a:r>
              <a:rPr lang="en-GB" dirty="0"/>
              <a:t> </a:t>
            </a:r>
            <a:r>
              <a:rPr lang="en-GB" dirty="0">
                <a:hlinkClick r:id="rId5"/>
              </a:rPr>
              <a:t>; G. Valdes</a:t>
            </a:r>
            <a:r>
              <a:rPr lang="en-GB" dirty="0"/>
              <a:t> </a:t>
            </a:r>
            <a:r>
              <a:rPr lang="en-GB" dirty="0">
                <a:hlinkClick r:id="rId6"/>
              </a:rPr>
              <a:t>; F. Gutierrez</a:t>
            </a:r>
            <a:r>
              <a:rPr lang="en-GB" dirty="0"/>
              <a:t> </a:t>
            </a:r>
            <a:r>
              <a:rPr lang="en-GB" dirty="0">
                <a:hlinkClick r:id="rId7"/>
              </a:rPr>
              <a:t>; M. Tapia</a:t>
            </a:r>
            <a:r>
              <a:rPr lang="en-GB" dirty="0"/>
              <a:t> </a:t>
            </a:r>
            <a:r>
              <a:rPr lang="en-GB" dirty="0">
                <a:hlinkClick r:id="rId8"/>
              </a:rPr>
              <a:t>; C. Ramirez</a:t>
            </a:r>
            <a:r>
              <a:rPr lang="en-GB" dirty="0"/>
              <a:t> </a:t>
            </a:r>
          </a:p>
          <a:p>
            <a:r>
              <a:rPr lang="en-US" i="1" dirty="0"/>
              <a:t>Proc. SPIE</a:t>
            </a:r>
            <a:r>
              <a:rPr lang="en-US" dirty="0"/>
              <a:t> 7736, Adaptive Optics Systems II, 77364X (July 28, 2010);</a:t>
            </a:r>
            <a:endParaRPr lang="en-GB" dirty="0"/>
          </a:p>
        </p:txBody>
      </p:sp>
      <p:sp>
        <p:nvSpPr>
          <p:cNvPr id="3" name="Title 2"/>
          <p:cNvSpPr>
            <a:spLocks noGrp="1"/>
          </p:cNvSpPr>
          <p:nvPr>
            <p:ph type="title"/>
          </p:nvPr>
        </p:nvSpPr>
        <p:spPr>
          <a:xfrm>
            <a:off x="107504" y="0"/>
            <a:ext cx="7200000" cy="1026000"/>
          </a:xfrm>
        </p:spPr>
        <p:txBody>
          <a:bodyPr/>
          <a:lstStyle/>
          <a:p>
            <a:r>
              <a:rPr lang="en-US" dirty="0" smtClean="0"/>
              <a:t>Lasers: LGSF Aircraft Avoidance System</a:t>
            </a:r>
            <a:endParaRPr lang="en-GB" dirty="0"/>
          </a:p>
        </p:txBody>
      </p:sp>
    </p:spTree>
    <p:extLst>
      <p:ext uri="{BB962C8B-B14F-4D97-AF65-F5344CB8AC3E}">
        <p14:creationId xmlns:p14="http://schemas.microsoft.com/office/powerpoint/2010/main" val="13130396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Lasers: </a:t>
            </a:r>
            <a:r>
              <a:rPr lang="en-GB" dirty="0" smtClean="0"/>
              <a:t>Interaction with ESO and the optical telescopes</a:t>
            </a:r>
            <a:endParaRPr lang="en-GB" dirty="0"/>
          </a:p>
        </p:txBody>
      </p:sp>
      <p:sp>
        <p:nvSpPr>
          <p:cNvPr id="4" name="TextBox 3"/>
          <p:cNvSpPr txBox="1"/>
          <p:nvPr/>
        </p:nvSpPr>
        <p:spPr bwMode="auto">
          <a:xfrm>
            <a:off x="539552" y="836712"/>
            <a:ext cx="8136904" cy="6155531"/>
          </a:xfrm>
          <a:prstGeom prst="rect">
            <a:avLst/>
          </a:prstGeom>
          <a:noFill/>
          <a:ln w="9525">
            <a:noFill/>
            <a:miter lim="800000"/>
            <a:headEnd/>
            <a:tailEnd/>
          </a:ln>
          <a:effectLst/>
        </p:spPr>
        <p:txBody>
          <a:bodyPr wrap="square" rtlCol="0">
            <a:spAutoFit/>
          </a:bodyPr>
          <a:lstStyle/>
          <a:p>
            <a:endParaRPr lang="en-GB" dirty="0" smtClean="0"/>
          </a:p>
          <a:p>
            <a:r>
              <a:rPr lang="en-GB" i="1" dirty="0" smtClean="0"/>
              <a:t>At </a:t>
            </a:r>
            <a:r>
              <a:rPr lang="en-GB" i="1" dirty="0"/>
              <a:t>which wavelengths do the telescopes operate exactly?</a:t>
            </a:r>
            <a:r>
              <a:rPr lang="en-GB" dirty="0"/>
              <a:t> </a:t>
            </a:r>
          </a:p>
          <a:p>
            <a:r>
              <a:rPr lang="en-GB" dirty="0"/>
              <a:t>300 - 20000 nm</a:t>
            </a:r>
          </a:p>
          <a:p>
            <a:r>
              <a:rPr lang="en-GB" dirty="0"/>
              <a:t> </a:t>
            </a:r>
          </a:p>
          <a:p>
            <a:r>
              <a:rPr lang="en-GB" i="1" dirty="0"/>
              <a:t>Do 355nm, 532nm, 910nm or 1064nm cause harm? </a:t>
            </a:r>
          </a:p>
          <a:p>
            <a:r>
              <a:rPr lang="en-GB" dirty="0"/>
              <a:t>Yes, these wavelength fall in the bandpass of standard imaging filters and spectral ranges of existing instruments. </a:t>
            </a:r>
            <a:r>
              <a:rPr lang="en-GB" dirty="0" smtClean="0"/>
              <a:t>Impact </a:t>
            </a:r>
            <a:r>
              <a:rPr lang="en-GB" dirty="0"/>
              <a:t>of course depends on the distance between laser and telescope, intensities, relative angles, backscattering properties. CTA has already studied the impact of Paranal lasers on their systems</a:t>
            </a:r>
            <a:r>
              <a:rPr lang="en-GB" dirty="0" smtClean="0"/>
              <a:t>.</a:t>
            </a:r>
          </a:p>
          <a:p>
            <a:endParaRPr lang="en-GB" dirty="0" smtClean="0"/>
          </a:p>
          <a:p>
            <a:r>
              <a:rPr lang="en-GB" i="1" dirty="0" smtClean="0"/>
              <a:t>Has ESO experience with permissions to shoot lasers in the area?</a:t>
            </a:r>
          </a:p>
          <a:p>
            <a:r>
              <a:rPr lang="en-GB" dirty="0" smtClean="0"/>
              <a:t>Yes. ESO is operating two laser systems at Paranal, one single laser, one quadruple laser system. </a:t>
            </a:r>
            <a:endParaRPr lang="en-GB" sz="1000" dirty="0">
              <a:latin typeface="HelveticaNeueLT Com 65 Md" pitchFamily="34" charset="0"/>
            </a:endParaRPr>
          </a:p>
          <a:p>
            <a:endParaRPr lang="en-GB" dirty="0"/>
          </a:p>
          <a:p>
            <a:endParaRPr lang="en-GB" sz="1000" dirty="0" smtClean="0">
              <a:latin typeface="HelveticaNeueLT Com 65 Md" pitchFamily="34" charset="0"/>
              <a:ea typeface="+mn-ea"/>
              <a:cs typeface="+mn-cs"/>
            </a:endParaRPr>
          </a:p>
        </p:txBody>
      </p:sp>
    </p:spTree>
    <p:extLst>
      <p:ext uri="{BB962C8B-B14F-4D97-AF65-F5344CB8AC3E}">
        <p14:creationId xmlns:p14="http://schemas.microsoft.com/office/powerpoint/2010/main" val="26818209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Placeholder 2"/>
          <p:cNvSpPr>
            <a:spLocks noGrp="1"/>
          </p:cNvSpPr>
          <p:nvPr>
            <p:ph type="body" idx="1"/>
          </p:nvPr>
        </p:nvSpPr>
        <p:spPr>
          <a:xfrm>
            <a:off x="4865478" y="1035051"/>
            <a:ext cx="4170571" cy="4336048"/>
          </a:xfrm>
        </p:spPr>
        <p:txBody>
          <a:bodyPr/>
          <a:lstStyle/>
          <a:p>
            <a:r>
              <a:rPr lang="en-US" altLang="en-US" sz="1600" dirty="0">
                <a:latin typeface="Arial" panose="020B0604020202020204" pitchFamily="34" charset="0"/>
                <a:hlinkClick r:id="rId2"/>
              </a:rPr>
              <a:t>http://</a:t>
            </a:r>
            <a:r>
              <a:rPr lang="en-US" altLang="en-US" sz="1600" dirty="0" smtClean="0">
                <a:latin typeface="Arial" panose="020B0604020202020204" pitchFamily="34" charset="0"/>
                <a:hlinkClick r:id="rId2"/>
              </a:rPr>
              <a:t>www.eso.org/sci/facilities/paranal/sciops/LGSF_policies.html</a:t>
            </a:r>
            <a:r>
              <a:rPr lang="en-US" altLang="en-US" sz="1600" dirty="0" smtClean="0">
                <a:latin typeface="Arial" panose="020B0604020202020204" pitchFamily="34" charset="0"/>
              </a:rPr>
              <a:t>:</a:t>
            </a:r>
            <a:endParaRPr lang="en-US" altLang="en-US" sz="1600" dirty="0">
              <a:latin typeface="Arial" panose="020B0604020202020204" pitchFamily="34" charset="0"/>
            </a:endParaRPr>
          </a:p>
          <a:p>
            <a:r>
              <a:rPr lang="en-US" sz="1600" i="1" dirty="0" smtClean="0"/>
              <a:t>To </a:t>
            </a:r>
            <a:r>
              <a:rPr lang="en-US" sz="1600" i="1" dirty="0"/>
              <a:t>avoid beam collisions, the minimum separation between the Rayleigh cone or the laser star and a non-laser observation is </a:t>
            </a:r>
            <a:r>
              <a:rPr lang="en-US" sz="1600" b="1" i="1" u="sng" dirty="0"/>
              <a:t>3 </a:t>
            </a:r>
            <a:r>
              <a:rPr lang="en-US" sz="1600" b="1" i="1" u="sng" dirty="0" err="1"/>
              <a:t>arcmin</a:t>
            </a:r>
            <a:r>
              <a:rPr lang="en-US" sz="1600" i="1" dirty="0"/>
              <a:t>, equivalent to a flux decrease of 3 orders of </a:t>
            </a:r>
            <a:r>
              <a:rPr lang="en-US" sz="1600" i="1" dirty="0" smtClean="0"/>
              <a:t>magnitude</a:t>
            </a:r>
          </a:p>
          <a:p>
            <a:endParaRPr lang="en-US" altLang="en-US" sz="1600" dirty="0" smtClean="0">
              <a:latin typeface="Arial" panose="020B0604020202020204" pitchFamily="34" charset="0"/>
            </a:endParaRPr>
          </a:p>
          <a:p>
            <a:r>
              <a:rPr lang="en-US" altLang="en-US" sz="1600" dirty="0">
                <a:latin typeface="Arial" panose="020B0604020202020204" pitchFamily="34" charset="0"/>
              </a:rPr>
              <a:t>The </a:t>
            </a:r>
            <a:r>
              <a:rPr lang="en-US" altLang="en-US" sz="1600" dirty="0" smtClean="0">
                <a:latin typeface="Arial" panose="020B0604020202020204" pitchFamily="34" charset="0"/>
              </a:rPr>
              <a:t>AOF Laser </a:t>
            </a:r>
            <a:r>
              <a:rPr lang="en-US" altLang="en-US" sz="1600" dirty="0">
                <a:latin typeface="Arial" panose="020B0604020202020204" pitchFamily="34" charset="0"/>
              </a:rPr>
              <a:t>Traffic Control System (</a:t>
            </a:r>
            <a:r>
              <a:rPr lang="en-US" altLang="en-US" sz="1600" dirty="0" smtClean="0">
                <a:latin typeface="Arial" panose="020B0604020202020204" pitchFamily="34" charset="0"/>
              </a:rPr>
              <a:t>LTCS) entered </a:t>
            </a:r>
            <a:r>
              <a:rPr lang="en-US" altLang="en-US" sz="1600" dirty="0">
                <a:latin typeface="Arial" panose="020B0604020202020204" pitchFamily="34" charset="0"/>
              </a:rPr>
              <a:t>routine operations on </a:t>
            </a:r>
            <a:r>
              <a:rPr lang="en-US" altLang="en-US" sz="1600" dirty="0" smtClean="0">
                <a:latin typeface="Arial" panose="020B0604020202020204" pitchFamily="34" charset="0"/>
              </a:rPr>
              <a:t>1 October 2015 </a:t>
            </a:r>
          </a:p>
          <a:p>
            <a:r>
              <a:rPr lang="en-US" altLang="en-US" sz="1200" dirty="0" smtClean="0">
                <a:latin typeface="Arial" panose="020B0604020202020204" pitchFamily="34" charset="0"/>
              </a:rPr>
              <a:t>P. Amico et al</a:t>
            </a:r>
          </a:p>
          <a:p>
            <a:r>
              <a:rPr lang="en-US" altLang="en-US" sz="1200" dirty="0">
                <a:latin typeface="Arial" panose="020B0604020202020204" pitchFamily="34" charset="0"/>
              </a:rPr>
              <a:t>http://www.eso.org/sci/publications/messenger/archive/no.162-dec15/messenger-no162-19-23.pdf</a:t>
            </a:r>
            <a:endParaRPr lang="en-US" altLang="en-US" sz="1200" dirty="0" smtClean="0">
              <a:latin typeface="Arial" panose="020B0604020202020204" pitchFamily="34" charset="0"/>
            </a:endParaRPr>
          </a:p>
        </p:txBody>
      </p:sp>
      <p:sp>
        <p:nvSpPr>
          <p:cNvPr id="4098" name="Title 1"/>
          <p:cNvSpPr>
            <a:spLocks noGrp="1"/>
          </p:cNvSpPr>
          <p:nvPr>
            <p:ph type="title"/>
          </p:nvPr>
        </p:nvSpPr>
        <p:spPr>
          <a:xfrm>
            <a:off x="107950" y="0"/>
            <a:ext cx="7199313" cy="1025525"/>
          </a:xfrm>
        </p:spPr>
        <p:txBody>
          <a:bodyPr/>
          <a:lstStyle/>
          <a:p>
            <a:r>
              <a:rPr lang="en-US" altLang="en-US" dirty="0" smtClean="0">
                <a:latin typeface="Arial" panose="020B0604020202020204" pitchFamily="34" charset="0"/>
              </a:rPr>
              <a:t>Lasers: LGSF VLT Policies </a:t>
            </a:r>
          </a:p>
        </p:txBody>
      </p:sp>
      <p:pic>
        <p:nvPicPr>
          <p:cNvPr id="2" name="Picture 1"/>
          <p:cNvPicPr>
            <a:picLocks noChangeAspect="1"/>
          </p:cNvPicPr>
          <p:nvPr/>
        </p:nvPicPr>
        <p:blipFill>
          <a:blip r:embed="rId3"/>
          <a:stretch>
            <a:fillRect/>
          </a:stretch>
        </p:blipFill>
        <p:spPr>
          <a:xfrm>
            <a:off x="232929" y="1035050"/>
            <a:ext cx="4467323" cy="4336048"/>
          </a:xfrm>
          <a:prstGeom prst="rect">
            <a:avLst/>
          </a:prstGeom>
        </p:spPr>
      </p:pic>
      <p:sp>
        <p:nvSpPr>
          <p:cNvPr id="3" name="TextBox 2"/>
          <p:cNvSpPr txBox="1"/>
          <p:nvPr/>
        </p:nvSpPr>
        <p:spPr bwMode="auto">
          <a:xfrm>
            <a:off x="197409" y="5380623"/>
            <a:ext cx="7868949" cy="1015663"/>
          </a:xfrm>
          <a:prstGeom prst="rect">
            <a:avLst/>
          </a:prstGeom>
          <a:noFill/>
          <a:ln w="9525">
            <a:noFill/>
            <a:miter lim="800000"/>
            <a:headEnd/>
            <a:tailEnd/>
          </a:ln>
          <a:effectLst/>
        </p:spPr>
        <p:txBody>
          <a:bodyPr wrap="none" rtlCol="0">
            <a:spAutoFit/>
          </a:bodyPr>
          <a:lstStyle/>
          <a:p>
            <a:r>
              <a:rPr lang="en-US" sz="1600" i="1" dirty="0"/>
              <a:t>Example of telescope and laser </a:t>
            </a:r>
            <a:r>
              <a:rPr lang="en-US" sz="1600" i="1" dirty="0" smtClean="0"/>
              <a:t>geometry. </a:t>
            </a:r>
            <a:r>
              <a:rPr lang="en-US" sz="1600" i="1" dirty="0"/>
              <a:t>Note, that while the laser and the telescope point at</a:t>
            </a:r>
          </a:p>
          <a:p>
            <a:r>
              <a:rPr lang="en-US" sz="1600" i="1" dirty="0"/>
              <a:t>the same science target there would not be a collision for the illustrated situation</a:t>
            </a:r>
            <a:r>
              <a:rPr lang="en-US" sz="1600" dirty="0" smtClean="0"/>
              <a:t>.</a:t>
            </a:r>
          </a:p>
          <a:p>
            <a:r>
              <a:rPr lang="en-US" sz="1600" dirty="0" smtClean="0"/>
              <a:t>“Operational Concept of the VLT’s Adaptive Optics Facility and its </a:t>
            </a:r>
            <a:r>
              <a:rPr lang="en-GB" sz="1600" dirty="0" smtClean="0"/>
              <a:t>Instruments,” </a:t>
            </a:r>
          </a:p>
          <a:p>
            <a:r>
              <a:rPr lang="en-US" altLang="en-US" sz="1200" dirty="0" smtClean="0">
                <a:latin typeface="Arial" panose="020B0604020202020204" pitchFamily="34" charset="0"/>
              </a:rPr>
              <a:t>Proc. SPIE 8448 (2012).</a:t>
            </a:r>
            <a:r>
              <a:rPr lang="en-GB" altLang="en-US" sz="1200" dirty="0" smtClean="0"/>
              <a:t> </a:t>
            </a:r>
            <a:r>
              <a:rPr lang="en-GB" sz="1200" dirty="0" smtClean="0"/>
              <a:t>H</a:t>
            </a:r>
            <a:r>
              <a:rPr lang="en-GB" sz="1200" dirty="0"/>
              <a:t>. </a:t>
            </a:r>
            <a:r>
              <a:rPr lang="en-GB" sz="1200" dirty="0" smtClean="0"/>
              <a:t>Kuntschner, </a:t>
            </a:r>
            <a:r>
              <a:rPr lang="en-GB" sz="1200" dirty="0"/>
              <a:t>P. </a:t>
            </a:r>
            <a:r>
              <a:rPr lang="en-GB" sz="1200" dirty="0" smtClean="0"/>
              <a:t>Amico, </a:t>
            </a:r>
            <a:r>
              <a:rPr lang="en-GB" sz="1200" dirty="0"/>
              <a:t>J. </a:t>
            </a:r>
            <a:r>
              <a:rPr lang="en-GB" sz="1200" dirty="0" smtClean="0"/>
              <a:t>Kolb, </a:t>
            </a:r>
            <a:r>
              <a:rPr lang="en-GB" sz="1200" dirty="0"/>
              <a:t>P.Y. </a:t>
            </a:r>
            <a:r>
              <a:rPr lang="en-GB" sz="1200" dirty="0" smtClean="0"/>
              <a:t>Madec, </a:t>
            </a:r>
            <a:r>
              <a:rPr lang="en-GB" sz="1200" dirty="0"/>
              <a:t>R. </a:t>
            </a:r>
            <a:r>
              <a:rPr lang="en-GB" sz="1200" dirty="0" smtClean="0"/>
              <a:t>Arsenault, </a:t>
            </a:r>
            <a:r>
              <a:rPr lang="en-GB" sz="1200" dirty="0"/>
              <a:t>M. </a:t>
            </a:r>
            <a:r>
              <a:rPr lang="en-GB" sz="1200" dirty="0" smtClean="0"/>
              <a:t>Sarazin</a:t>
            </a:r>
            <a:endParaRPr lang="en-GB" sz="1200" dirty="0" smtClean="0">
              <a:latin typeface="HelveticaNeueLT Com 65 Md" pitchFamily="34" charset="0"/>
              <a:ea typeface="+mn-e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Parameters of interest for CTA </a:t>
            </a:r>
          </a:p>
        </p:txBody>
      </p:sp>
      <p:sp>
        <p:nvSpPr>
          <p:cNvPr id="4" name="TextBox 3"/>
          <p:cNvSpPr txBox="1"/>
          <p:nvPr/>
        </p:nvSpPr>
        <p:spPr bwMode="auto">
          <a:xfrm>
            <a:off x="2235455" y="1628800"/>
            <a:ext cx="3920047" cy="4647426"/>
          </a:xfrm>
          <a:prstGeom prst="rect">
            <a:avLst/>
          </a:prstGeom>
          <a:noFill/>
          <a:ln w="9525">
            <a:noFill/>
            <a:miter lim="800000"/>
            <a:headEnd/>
            <a:tailEnd/>
          </a:ln>
          <a:effectLst/>
        </p:spPr>
        <p:txBody>
          <a:bodyPr wrap="none" rtlCol="0">
            <a:spAutoFit/>
          </a:bodyPr>
          <a:lstStyle/>
          <a:p>
            <a:pPr marL="171450" indent="-171450">
              <a:buFont typeface="Arial" panose="020B0604020202020204" pitchFamily="34" charset="0"/>
              <a:buChar char="•"/>
            </a:pPr>
            <a:r>
              <a:rPr lang="en-US" dirty="0" smtClean="0">
                <a:latin typeface="HelveticaNeueLT Com 65 Md" pitchFamily="34" charset="0"/>
                <a:ea typeface="+mn-ea"/>
              </a:rPr>
              <a:t>Sky Quality</a:t>
            </a:r>
          </a:p>
          <a:p>
            <a:pPr marL="628650" lvl="1" indent="-171450">
              <a:buFont typeface="Arial" panose="020B0604020202020204" pitchFamily="34" charset="0"/>
              <a:buChar char="•"/>
            </a:pPr>
            <a:r>
              <a:rPr lang="en-US" sz="2000" dirty="0">
                <a:latin typeface="HelveticaNeueLT Com 65 Md" pitchFamily="34" charset="0"/>
                <a:ea typeface="+mn-ea"/>
              </a:rPr>
              <a:t>m</a:t>
            </a:r>
            <a:r>
              <a:rPr lang="en-US" sz="2000" dirty="0" smtClean="0">
                <a:latin typeface="HelveticaNeueLT Com 65 Md" pitchFamily="34" charset="0"/>
                <a:ea typeface="+mn-ea"/>
              </a:rPr>
              <a:t>olecular profiles</a:t>
            </a:r>
          </a:p>
          <a:p>
            <a:pPr marL="628650" lvl="1" indent="-171450">
              <a:buFont typeface="Arial" panose="020B0604020202020204" pitchFamily="34" charset="0"/>
              <a:buChar char="•"/>
            </a:pPr>
            <a:r>
              <a:rPr lang="en-US" sz="2000" dirty="0">
                <a:latin typeface="HelveticaNeueLT Com 65 Md" pitchFamily="34" charset="0"/>
                <a:ea typeface="+mn-ea"/>
              </a:rPr>
              <a:t>a</a:t>
            </a:r>
            <a:r>
              <a:rPr lang="en-US" sz="2000" dirty="0" smtClean="0">
                <a:latin typeface="HelveticaNeueLT Com 65 Md" pitchFamily="34" charset="0"/>
                <a:ea typeface="+mn-ea"/>
              </a:rPr>
              <a:t>erosol profiles</a:t>
            </a:r>
          </a:p>
          <a:p>
            <a:pPr marL="628650" lvl="1" indent="-171450">
              <a:buFont typeface="Arial" panose="020B0604020202020204" pitchFamily="34" charset="0"/>
              <a:buChar char="•"/>
            </a:pPr>
            <a:r>
              <a:rPr lang="en-US" sz="2000" dirty="0" smtClean="0">
                <a:latin typeface="HelveticaNeueLT Com 65 Md" pitchFamily="34" charset="0"/>
                <a:ea typeface="+mn-ea"/>
              </a:rPr>
              <a:t>cloudiness</a:t>
            </a:r>
          </a:p>
          <a:p>
            <a:pPr marL="171450" indent="-171450">
              <a:buFont typeface="Arial" panose="020B0604020202020204" pitchFamily="34" charset="0"/>
              <a:buChar char="•"/>
            </a:pPr>
            <a:r>
              <a:rPr lang="en-US" dirty="0" smtClean="0">
                <a:latin typeface="HelveticaNeueLT Com 65 Md" pitchFamily="34" charset="0"/>
                <a:ea typeface="+mn-ea"/>
              </a:rPr>
              <a:t>Climate</a:t>
            </a:r>
          </a:p>
          <a:p>
            <a:pPr marL="628650" lvl="1" indent="-171450">
              <a:buFont typeface="Arial" panose="020B0604020202020204" pitchFamily="34" charset="0"/>
              <a:buChar char="•"/>
            </a:pPr>
            <a:r>
              <a:rPr lang="en-US" sz="2000" dirty="0">
                <a:latin typeface="HelveticaNeueLT Com 65 Md" pitchFamily="34" charset="0"/>
                <a:ea typeface="+mn-ea"/>
              </a:rPr>
              <a:t>g</a:t>
            </a:r>
            <a:r>
              <a:rPr lang="en-US" sz="2000" dirty="0" smtClean="0">
                <a:latin typeface="HelveticaNeueLT Com 65 Md" pitchFamily="34" charset="0"/>
                <a:ea typeface="+mn-ea"/>
              </a:rPr>
              <a:t>lobal warming</a:t>
            </a:r>
          </a:p>
          <a:p>
            <a:pPr marL="628650" lvl="1" indent="-171450">
              <a:buFont typeface="Arial" panose="020B0604020202020204" pitchFamily="34" charset="0"/>
              <a:buChar char="•"/>
            </a:pPr>
            <a:r>
              <a:rPr lang="en-US" sz="2000" dirty="0" smtClean="0">
                <a:latin typeface="HelveticaNeueLT Com 65 Md" pitchFamily="34" charset="0"/>
                <a:ea typeface="+mn-ea"/>
              </a:rPr>
              <a:t>El </a:t>
            </a:r>
            <a:r>
              <a:rPr lang="en-US" sz="2000" dirty="0" err="1" smtClean="0">
                <a:latin typeface="HelveticaNeueLT Com 65 Md" pitchFamily="34" charset="0"/>
                <a:ea typeface="+mn-ea"/>
              </a:rPr>
              <a:t>niño</a:t>
            </a:r>
            <a:endParaRPr lang="en-US" sz="2000" dirty="0" smtClean="0">
              <a:latin typeface="HelveticaNeueLT Com 65 Md" pitchFamily="34" charset="0"/>
              <a:ea typeface="+mn-ea"/>
            </a:endParaRPr>
          </a:p>
          <a:p>
            <a:pPr marL="171450" indent="-171450">
              <a:buFont typeface="Arial" panose="020B0604020202020204" pitchFamily="34" charset="0"/>
              <a:buChar char="•"/>
            </a:pPr>
            <a:r>
              <a:rPr lang="en-US" dirty="0" smtClean="0">
                <a:latin typeface="HelveticaNeueLT Com 65 Md" pitchFamily="34" charset="0"/>
                <a:ea typeface="+mn-ea"/>
              </a:rPr>
              <a:t>Extreme events</a:t>
            </a:r>
          </a:p>
          <a:p>
            <a:pPr marL="628650" lvl="1" indent="-171450">
              <a:buFont typeface="Arial" panose="020B0604020202020204" pitchFamily="34" charset="0"/>
              <a:buChar char="•"/>
            </a:pPr>
            <a:r>
              <a:rPr lang="en-US" sz="2000" dirty="0">
                <a:latin typeface="HelveticaNeueLT Com 65 Md" pitchFamily="34" charset="0"/>
                <a:ea typeface="+mn-ea"/>
              </a:rPr>
              <a:t>e</a:t>
            </a:r>
            <a:r>
              <a:rPr lang="en-US" sz="2000" dirty="0" smtClean="0">
                <a:latin typeface="HelveticaNeueLT Com 65 Md" pitchFamily="34" charset="0"/>
                <a:ea typeface="+mn-ea"/>
              </a:rPr>
              <a:t>arthquakes</a:t>
            </a:r>
          </a:p>
          <a:p>
            <a:pPr marL="628650" lvl="1" indent="-171450">
              <a:buFont typeface="Arial" panose="020B0604020202020204" pitchFamily="34" charset="0"/>
              <a:buChar char="•"/>
            </a:pPr>
            <a:r>
              <a:rPr lang="en-US" sz="2000" dirty="0" smtClean="0">
                <a:latin typeface="HelveticaNeueLT Com 65 Md" pitchFamily="34" charset="0"/>
                <a:ea typeface="+mn-ea"/>
              </a:rPr>
              <a:t>precipitation</a:t>
            </a:r>
          </a:p>
          <a:p>
            <a:pPr marL="171450" indent="-171450">
              <a:buFont typeface="Arial" panose="020B0604020202020204" pitchFamily="34" charset="0"/>
              <a:buChar char="•"/>
            </a:pPr>
            <a:r>
              <a:rPr lang="en-US" dirty="0" smtClean="0">
                <a:latin typeface="HelveticaNeueLT Com 65 Md" pitchFamily="34" charset="0"/>
                <a:ea typeface="+mn-ea"/>
              </a:rPr>
              <a:t>Lasers</a:t>
            </a:r>
          </a:p>
          <a:p>
            <a:pPr marL="628650" lvl="1" indent="-171450">
              <a:buFont typeface="Arial" panose="020B0604020202020204" pitchFamily="34" charset="0"/>
              <a:buChar char="•"/>
            </a:pPr>
            <a:r>
              <a:rPr lang="en-US" sz="2000" dirty="0">
                <a:latin typeface="HelveticaNeueLT Com 65 Md" pitchFamily="34" charset="0"/>
                <a:ea typeface="+mn-ea"/>
              </a:rPr>
              <a:t>a</a:t>
            </a:r>
            <a:r>
              <a:rPr lang="en-US" sz="2000" dirty="0" smtClean="0">
                <a:latin typeface="HelveticaNeueLT Com 65 Md" pitchFamily="34" charset="0"/>
                <a:ea typeface="+mn-ea"/>
              </a:rPr>
              <a:t>ircraft avoidance</a:t>
            </a:r>
          </a:p>
          <a:p>
            <a:pPr marL="628650" lvl="1" indent="-171450">
              <a:buFont typeface="Arial" panose="020B0604020202020204" pitchFamily="34" charset="0"/>
              <a:buChar char="•"/>
            </a:pPr>
            <a:r>
              <a:rPr lang="en-US" sz="2000" dirty="0" smtClean="0">
                <a:latin typeface="HelveticaNeueLT Com 65 Md" pitchFamily="34" charset="0"/>
                <a:ea typeface="+mn-ea"/>
              </a:rPr>
              <a:t>Observatory traffic control</a:t>
            </a:r>
          </a:p>
          <a:p>
            <a:pPr marL="628650" lvl="1" indent="-171450">
              <a:buFont typeface="Arial" panose="020B0604020202020204" pitchFamily="34" charset="0"/>
              <a:buChar char="•"/>
            </a:pPr>
            <a:endParaRPr lang="en-GB" sz="2000" dirty="0" smtClean="0">
              <a:latin typeface="HelveticaNeueLT Com 65 Md" pitchFamily="34" charset="0"/>
              <a:ea typeface="+mn-ea"/>
            </a:endParaRPr>
          </a:p>
        </p:txBody>
      </p:sp>
    </p:spTree>
    <p:extLst>
      <p:ext uri="{BB962C8B-B14F-4D97-AF65-F5344CB8AC3E}">
        <p14:creationId xmlns:p14="http://schemas.microsoft.com/office/powerpoint/2010/main" val="17548602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Placeholder 2"/>
          <p:cNvSpPr>
            <a:spLocks noGrp="1"/>
          </p:cNvSpPr>
          <p:nvPr>
            <p:ph type="body" sz="half" idx="2"/>
          </p:nvPr>
        </p:nvSpPr>
        <p:spPr>
          <a:xfrm>
            <a:off x="107950" y="1036638"/>
            <a:ext cx="8928100" cy="5364162"/>
          </a:xfrm>
        </p:spPr>
        <p:txBody>
          <a:bodyPr/>
          <a:lstStyle/>
          <a:p>
            <a:endParaRPr lang="en-US" altLang="en-US" dirty="0" smtClean="0">
              <a:latin typeface="Arial" panose="020B0604020202020204" pitchFamily="34" charset="0"/>
            </a:endParaRPr>
          </a:p>
        </p:txBody>
      </p:sp>
      <p:sp>
        <p:nvSpPr>
          <p:cNvPr id="5122" name="Title 1"/>
          <p:cNvSpPr>
            <a:spLocks noGrp="1"/>
          </p:cNvSpPr>
          <p:nvPr>
            <p:ph type="title"/>
          </p:nvPr>
        </p:nvSpPr>
        <p:spPr>
          <a:xfrm>
            <a:off x="107950" y="0"/>
            <a:ext cx="7199313" cy="1025525"/>
          </a:xfrm>
        </p:spPr>
        <p:txBody>
          <a:bodyPr/>
          <a:lstStyle/>
          <a:p>
            <a:r>
              <a:rPr lang="en-US" altLang="en-US" dirty="0" smtClean="0">
                <a:latin typeface="Arial" panose="020B0604020202020204" pitchFamily="34" charset="0"/>
              </a:rPr>
              <a:t>Lasers: VLT- AOF 4LGSF</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036638"/>
            <a:ext cx="7776864" cy="5386058"/>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endParaRPr lang="en-GB" dirty="0"/>
          </a:p>
        </p:txBody>
      </p:sp>
      <p:sp>
        <p:nvSpPr>
          <p:cNvPr id="3" name="Title 2"/>
          <p:cNvSpPr>
            <a:spLocks noGrp="1"/>
          </p:cNvSpPr>
          <p:nvPr>
            <p:ph type="title"/>
          </p:nvPr>
        </p:nvSpPr>
        <p:spPr>
          <a:xfrm>
            <a:off x="107504" y="0"/>
            <a:ext cx="7200000" cy="1026000"/>
          </a:xfrm>
        </p:spPr>
        <p:txBody>
          <a:bodyPr/>
          <a:lstStyle/>
          <a:p>
            <a:r>
              <a:rPr lang="en-US" altLang="en-US" dirty="0" smtClean="0">
                <a:latin typeface="Arial" panose="020B0604020202020204" pitchFamily="34" charset="0"/>
              </a:rPr>
              <a:t>Lasers: VLT- AOF 4LGSF</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044964"/>
            <a:ext cx="7745775" cy="5366476"/>
          </a:xfrm>
          <a:prstGeom prst="rect">
            <a:avLst/>
          </a:prstGeom>
        </p:spPr>
      </p:pic>
    </p:spTree>
    <p:extLst>
      <p:ext uri="{BB962C8B-B14F-4D97-AF65-F5344CB8AC3E}">
        <p14:creationId xmlns:p14="http://schemas.microsoft.com/office/powerpoint/2010/main" val="8308203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2"/>
          </p:nvPr>
        </p:nvSpPr>
        <p:spPr/>
        <p:txBody>
          <a:bodyPr/>
          <a:lstStyle/>
          <a:p>
            <a:endParaRPr lang="en-US" dirty="0" smtClean="0"/>
          </a:p>
          <a:p>
            <a:pPr algn="ctr"/>
            <a:r>
              <a:rPr lang="en-US" sz="2400" dirty="0" smtClean="0"/>
              <a:t>Sky Quality</a:t>
            </a:r>
            <a:endParaRPr lang="en-US" dirty="0"/>
          </a:p>
          <a:p>
            <a:endParaRPr lang="en-US" dirty="0" smtClean="0"/>
          </a:p>
          <a:p>
            <a:r>
              <a:rPr lang="en-US" sz="1800" dirty="0" smtClean="0"/>
              <a:t>1</a:t>
            </a:r>
            <a:r>
              <a:rPr lang="en-US" sz="1800" dirty="0"/>
              <a:t>. What is known about the molecular profiles? Accuracy of methods (especially WRF), </a:t>
            </a:r>
            <a:r>
              <a:rPr lang="en-US" sz="1800" dirty="0" smtClean="0"/>
              <a:t>nocturnal variations</a:t>
            </a:r>
            <a:r>
              <a:rPr lang="en-US" sz="1800" dirty="0"/>
              <a:t>, Seasonal and annual variations, long-term tendencies.</a:t>
            </a:r>
          </a:p>
          <a:p>
            <a:r>
              <a:rPr lang="en-US" sz="1800" dirty="0"/>
              <a:t>2. What is known about absorbing molecules: Ozone, NOx, </a:t>
            </a:r>
            <a:r>
              <a:rPr lang="en-US" sz="1800" dirty="0" err="1"/>
              <a:t>SOx</a:t>
            </a:r>
            <a:r>
              <a:rPr lang="en-US" sz="1800" dirty="0"/>
              <a:t> ? Their profiles, variations on all </a:t>
            </a:r>
            <a:r>
              <a:rPr lang="en-US" sz="1800" dirty="0" smtClean="0"/>
              <a:t>time scales</a:t>
            </a:r>
            <a:r>
              <a:rPr lang="en-US" sz="1800" dirty="0"/>
              <a:t>: nocturnal, seasonal, annual, long-term tendencies?</a:t>
            </a:r>
          </a:p>
          <a:p>
            <a:r>
              <a:rPr lang="en-US" sz="1800" dirty="0"/>
              <a:t>3. What is known about aerosol profiles: Accuracy of methods, nocturnal variations, Seasonal and </a:t>
            </a:r>
            <a:r>
              <a:rPr lang="en-US" sz="1800" dirty="0" smtClean="0"/>
              <a:t>annual </a:t>
            </a:r>
            <a:r>
              <a:rPr lang="en-GB" sz="1800" dirty="0" smtClean="0"/>
              <a:t>variations</a:t>
            </a:r>
            <a:r>
              <a:rPr lang="en-GB" sz="1800" dirty="0"/>
              <a:t>, long-term tendencies.</a:t>
            </a:r>
          </a:p>
          <a:p>
            <a:r>
              <a:rPr lang="en-US" sz="1800" dirty="0"/>
              <a:t>4. What is known about cirrus: Typical shape of cirrus, heights, predictability of movement and changes </a:t>
            </a:r>
            <a:r>
              <a:rPr lang="en-US" sz="1800" dirty="0" smtClean="0"/>
              <a:t>in </a:t>
            </a:r>
            <a:r>
              <a:rPr lang="en-GB" sz="1800" dirty="0" smtClean="0"/>
              <a:t>shape</a:t>
            </a:r>
            <a:endParaRPr lang="en-GB" sz="1800" dirty="0"/>
          </a:p>
        </p:txBody>
      </p:sp>
      <p:sp>
        <p:nvSpPr>
          <p:cNvPr id="8" name="Title 7"/>
          <p:cNvSpPr>
            <a:spLocks noGrp="1"/>
          </p:cNvSpPr>
          <p:nvPr>
            <p:ph type="title"/>
          </p:nvPr>
        </p:nvSpPr>
        <p:spPr/>
        <p:txBody>
          <a:bodyPr/>
          <a:lstStyle/>
          <a:p>
            <a:r>
              <a:rPr lang="en-US" sz="2800" dirty="0"/>
              <a:t>Parameters of interest for CTA </a:t>
            </a:r>
            <a:endParaRPr lang="en-GB" dirty="0"/>
          </a:p>
        </p:txBody>
      </p:sp>
      <p:sp>
        <p:nvSpPr>
          <p:cNvPr id="10" name="Content Placeholder 9"/>
          <p:cNvSpPr>
            <a:spLocks noGrp="1"/>
          </p:cNvSpPr>
          <p:nvPr>
            <p:ph sz="quarter" idx="10"/>
          </p:nvPr>
        </p:nvSpPr>
        <p:spPr/>
        <p:txBody>
          <a:bodyPr/>
          <a:lstStyle/>
          <a:p>
            <a:endParaRPr lang="en-GB"/>
          </a:p>
        </p:txBody>
      </p:sp>
    </p:spTree>
    <p:extLst>
      <p:ext uri="{BB962C8B-B14F-4D97-AF65-F5344CB8AC3E}">
        <p14:creationId xmlns:p14="http://schemas.microsoft.com/office/powerpoint/2010/main" val="26035756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752600" y="63500"/>
            <a:ext cx="6696075" cy="1000125"/>
          </a:xfrm>
        </p:spPr>
        <p:txBody>
          <a:bodyPr/>
          <a:lstStyle/>
          <a:p>
            <a:r>
              <a:rPr lang="en-US" dirty="0" smtClean="0">
                <a:latin typeface="Chalkboard" charset="0"/>
              </a:rPr>
              <a:t>Sky Quality: Outline</a:t>
            </a:r>
            <a:endParaRPr lang="en-US" dirty="0"/>
          </a:p>
        </p:txBody>
      </p:sp>
      <p:sp>
        <p:nvSpPr>
          <p:cNvPr id="111619" name="Rectangle 3"/>
          <p:cNvSpPr>
            <a:spLocks noGrp="1" noChangeArrowheads="1"/>
          </p:cNvSpPr>
          <p:nvPr>
            <p:ph type="body" idx="4294967295"/>
          </p:nvPr>
        </p:nvSpPr>
        <p:spPr>
          <a:xfrm>
            <a:off x="1209675" y="1423322"/>
            <a:ext cx="7239000" cy="4885998"/>
          </a:xfrm>
          <a:prstGeom prst="rect">
            <a:avLst/>
          </a:prstGeom>
        </p:spPr>
        <p:txBody>
          <a:bodyPr/>
          <a:lstStyle/>
          <a:p>
            <a:r>
              <a:rPr lang="en-US" dirty="0" err="1" smtClean="0">
                <a:latin typeface="Chalkboard" charset="0"/>
              </a:rPr>
              <a:t>Precipitable</a:t>
            </a:r>
            <a:r>
              <a:rPr lang="en-US" dirty="0" smtClean="0">
                <a:latin typeface="Chalkboard" charset="0"/>
              </a:rPr>
              <a:t> water </a:t>
            </a:r>
            <a:r>
              <a:rPr lang="en-US" dirty="0" err="1" smtClean="0">
                <a:latin typeface="Chalkboard" charset="0"/>
              </a:rPr>
              <a:t>vapour</a:t>
            </a:r>
            <a:r>
              <a:rPr lang="en-US" dirty="0" smtClean="0">
                <a:latin typeface="Chalkboard" charset="0"/>
              </a:rPr>
              <a:t> (PWV)</a:t>
            </a:r>
          </a:p>
          <a:p>
            <a:pPr lvl="1"/>
            <a:r>
              <a:rPr lang="en-US" dirty="0" smtClean="0">
                <a:latin typeface="Chalkboard" charset="0"/>
              </a:rPr>
              <a:t>Water </a:t>
            </a:r>
            <a:r>
              <a:rPr lang="en-US" dirty="0" err="1" smtClean="0">
                <a:latin typeface="Chalkboard" charset="0"/>
              </a:rPr>
              <a:t>vapour</a:t>
            </a:r>
            <a:r>
              <a:rPr lang="en-US" dirty="0" smtClean="0">
                <a:latin typeface="Chalkboard" charset="0"/>
              </a:rPr>
              <a:t> radiometer (LHATPRO)</a:t>
            </a:r>
          </a:p>
          <a:p>
            <a:pPr lvl="1"/>
            <a:r>
              <a:rPr lang="en-US" dirty="0" smtClean="0">
                <a:latin typeface="Chalkboard" charset="0"/>
              </a:rPr>
              <a:t>Homogeneity of PWV </a:t>
            </a:r>
          </a:p>
          <a:p>
            <a:pPr lvl="1"/>
            <a:r>
              <a:rPr lang="en-US" dirty="0" smtClean="0">
                <a:latin typeface="Chalkboard" charset="0"/>
              </a:rPr>
              <a:t>Episodes of extremely low PW</a:t>
            </a:r>
          </a:p>
          <a:p>
            <a:pPr lvl="1"/>
            <a:r>
              <a:rPr lang="en-US" dirty="0" smtClean="0">
                <a:latin typeface="Chalkboard" charset="0"/>
              </a:rPr>
              <a:t>Modeling atmospheric absorption</a:t>
            </a:r>
          </a:p>
          <a:p>
            <a:r>
              <a:rPr lang="en-US" dirty="0" smtClean="0">
                <a:latin typeface="Chalkboard" charset="0"/>
              </a:rPr>
              <a:t>ESO Classification of sky conditions</a:t>
            </a:r>
          </a:p>
          <a:p>
            <a:pPr lvl="1"/>
            <a:r>
              <a:rPr lang="en-US" dirty="0" err="1">
                <a:latin typeface="Chalkboard" charset="0"/>
              </a:rPr>
              <a:t>Detrended</a:t>
            </a:r>
            <a:r>
              <a:rPr lang="en-US" dirty="0">
                <a:latin typeface="Chalkboard" charset="0"/>
              </a:rPr>
              <a:t> Fluctuation Analysis</a:t>
            </a:r>
          </a:p>
          <a:p>
            <a:pPr lvl="1"/>
            <a:r>
              <a:rPr lang="en-US" dirty="0">
                <a:latin typeface="Chalkboard" charset="0"/>
              </a:rPr>
              <a:t>Cloud detection</a:t>
            </a:r>
          </a:p>
          <a:p>
            <a:pPr lvl="1"/>
            <a:r>
              <a:rPr lang="en-US" dirty="0">
                <a:latin typeface="Chalkboard" charset="0"/>
              </a:rPr>
              <a:t>Cloud classification and diagnostic </a:t>
            </a:r>
            <a:r>
              <a:rPr lang="en-US" dirty="0" smtClean="0">
                <a:latin typeface="Chalkboard" charset="0"/>
              </a:rPr>
              <a:t>diagram</a:t>
            </a:r>
          </a:p>
          <a:p>
            <a:r>
              <a:rPr lang="en-US" dirty="0" smtClean="0">
                <a:latin typeface="Chalkboard" charset="0"/>
              </a:rPr>
              <a:t>ECMWF Forecasts</a:t>
            </a:r>
          </a:p>
          <a:p>
            <a:pPr marL="433388" lvl="1" indent="0">
              <a:buNone/>
            </a:pPr>
            <a:endParaRPr lang="en-US" dirty="0" smtClean="0">
              <a:latin typeface="Chalkboard" charset="0"/>
            </a:endParaRPr>
          </a:p>
          <a:p>
            <a:pPr lvl="1"/>
            <a:endParaRPr lang="en-US" dirty="0" smtClean="0">
              <a:latin typeface="Chalkboard" charset="0"/>
            </a:endParaRPr>
          </a:p>
          <a:p>
            <a:pPr lvl="1"/>
            <a:endParaRPr lang="en-US" dirty="0" smtClean="0">
              <a:latin typeface="Chalkboard" charset="0"/>
            </a:endParaRPr>
          </a:p>
          <a:p>
            <a:pPr lvl="1"/>
            <a:endParaRPr lang="en-US" sz="1200" dirty="0" smtClean="0">
              <a:latin typeface="Chalkboard" charset="0"/>
            </a:endParaRPr>
          </a:p>
          <a:p>
            <a:endParaRPr lang="en-US" dirty="0" smtClean="0">
              <a:latin typeface="Chalkboard" charset="0"/>
            </a:endParaRPr>
          </a:p>
        </p:txBody>
      </p:sp>
    </p:spTree>
    <p:extLst>
      <p:ext uri="{BB962C8B-B14F-4D97-AF65-F5344CB8AC3E}">
        <p14:creationId xmlns:p14="http://schemas.microsoft.com/office/powerpoint/2010/main" val="11929020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dirty="0" err="1" smtClean="0">
                <a:latin typeface="Chalkboard" charset="0"/>
              </a:rPr>
              <a:t>Pecipitable</a:t>
            </a:r>
            <a:r>
              <a:rPr lang="en-US" dirty="0" smtClean="0">
                <a:latin typeface="Chalkboard" charset="0"/>
              </a:rPr>
              <a:t> Water </a:t>
            </a:r>
            <a:r>
              <a:rPr lang="en-US" dirty="0" err="1">
                <a:latin typeface="Chalkboard" charset="0"/>
              </a:rPr>
              <a:t>V</a:t>
            </a:r>
            <a:r>
              <a:rPr lang="en-US" dirty="0" err="1" smtClean="0">
                <a:latin typeface="Chalkboard" charset="0"/>
              </a:rPr>
              <a:t>apour</a:t>
            </a:r>
            <a:endParaRPr lang="en-US" dirty="0"/>
          </a:p>
        </p:txBody>
      </p:sp>
      <p:sp>
        <p:nvSpPr>
          <p:cNvPr id="111619" name="Rectangle 3"/>
          <p:cNvSpPr>
            <a:spLocks noGrp="1" noChangeArrowheads="1"/>
          </p:cNvSpPr>
          <p:nvPr>
            <p:ph type="body" idx="4294967295"/>
          </p:nvPr>
        </p:nvSpPr>
        <p:spPr>
          <a:xfrm>
            <a:off x="652256" y="1391962"/>
            <a:ext cx="7924800" cy="3886200"/>
          </a:xfrm>
          <a:prstGeom prst="rect">
            <a:avLst/>
          </a:prstGeom>
        </p:spPr>
        <p:txBody>
          <a:bodyPr/>
          <a:lstStyle/>
          <a:p>
            <a:r>
              <a:rPr lang="en-US" dirty="0" smtClean="0">
                <a:latin typeface="Chalkboard" charset="0"/>
              </a:rPr>
              <a:t>Median PWV on </a:t>
            </a:r>
            <a:r>
              <a:rPr lang="en-US" dirty="0" err="1" smtClean="0">
                <a:latin typeface="Chalkboard" charset="0"/>
              </a:rPr>
              <a:t>Paranal</a:t>
            </a:r>
            <a:r>
              <a:rPr lang="en-US" dirty="0" smtClean="0">
                <a:latin typeface="Chalkboard" charset="0"/>
              </a:rPr>
              <a:t> 2.4 mm</a:t>
            </a:r>
          </a:p>
          <a:p>
            <a:r>
              <a:rPr lang="en-US" dirty="0" smtClean="0">
                <a:latin typeface="Chalkboard" charset="0"/>
              </a:rPr>
              <a:t>Low Humidity and Temperature Profiling Radiometer (LHATPRO, </a:t>
            </a:r>
            <a:r>
              <a:rPr lang="en-US" dirty="0" smtClean="0">
                <a:latin typeface="Chalkboard"/>
                <a:cs typeface="Chalkboard"/>
              </a:rPr>
              <a:t>Kerber </a:t>
            </a:r>
            <a:r>
              <a:rPr lang="en-US" dirty="0">
                <a:latin typeface="Chalkboard"/>
                <a:cs typeface="Chalkboard"/>
              </a:rPr>
              <a:t>et al. (2012), SPIE 8446, </a:t>
            </a:r>
            <a:r>
              <a:rPr lang="en-US" dirty="0" smtClean="0">
                <a:latin typeface="Chalkboard"/>
                <a:cs typeface="Chalkboard"/>
              </a:rPr>
              <a:t>84463N)</a:t>
            </a:r>
            <a:endParaRPr lang="en-US" dirty="0" smtClean="0">
              <a:latin typeface="Chalkboard" charset="0"/>
            </a:endParaRPr>
          </a:p>
          <a:p>
            <a:pPr lvl="1"/>
            <a:r>
              <a:rPr lang="en-US" dirty="0" smtClean="0">
                <a:latin typeface="Chalkboard" charset="0"/>
              </a:rPr>
              <a:t>Radiometer Physics (RPG), </a:t>
            </a:r>
            <a:r>
              <a:rPr lang="en-US" u="sng" dirty="0" smtClean="0">
                <a:hlinkClick r:id="rId3"/>
              </a:rPr>
              <a:t>http</a:t>
            </a:r>
            <a:r>
              <a:rPr lang="en-US" u="sng" dirty="0">
                <a:hlinkClick r:id="rId3"/>
              </a:rPr>
              <a:t>://www.radiometer-physics.de/products</a:t>
            </a:r>
            <a:r>
              <a:rPr lang="en-US" u="sng" dirty="0" smtClean="0">
                <a:hlinkClick r:id="rId3"/>
              </a:rPr>
              <a:t>/</a:t>
            </a:r>
            <a:endParaRPr lang="en-US" u="sng" dirty="0" smtClean="0"/>
          </a:p>
          <a:p>
            <a:pPr lvl="1"/>
            <a:r>
              <a:rPr lang="en-US" dirty="0">
                <a:latin typeface="Chalkboard" charset="0"/>
              </a:rPr>
              <a:t>Operational since Nov 2011 </a:t>
            </a:r>
            <a:endParaRPr lang="en-US" u="sng" dirty="0" smtClean="0"/>
          </a:p>
          <a:p>
            <a:pPr lvl="2"/>
            <a:r>
              <a:rPr lang="en-US" dirty="0" smtClean="0">
                <a:latin typeface="Chalkboard" charset="0"/>
              </a:rPr>
              <a:t>Profiles up to 10 km</a:t>
            </a:r>
          </a:p>
          <a:p>
            <a:pPr lvl="2"/>
            <a:r>
              <a:rPr lang="en-US" dirty="0" err="1" smtClean="0">
                <a:latin typeface="Chalkboard" charset="0"/>
              </a:rPr>
              <a:t>Precipitable</a:t>
            </a:r>
            <a:r>
              <a:rPr lang="en-US" dirty="0" smtClean="0">
                <a:latin typeface="Chalkboard" charset="0"/>
              </a:rPr>
              <a:t> water </a:t>
            </a:r>
            <a:r>
              <a:rPr lang="en-US" dirty="0" err="1" smtClean="0">
                <a:latin typeface="Chalkboard" charset="0"/>
              </a:rPr>
              <a:t>vapour</a:t>
            </a:r>
            <a:r>
              <a:rPr lang="en-US" dirty="0" smtClean="0">
                <a:latin typeface="Chalkboard" charset="0"/>
              </a:rPr>
              <a:t> (PWV): 183 GHz line </a:t>
            </a:r>
          </a:p>
          <a:p>
            <a:pPr lvl="2"/>
            <a:r>
              <a:rPr lang="en-US" dirty="0" smtClean="0">
                <a:latin typeface="Chalkboard" charset="0"/>
              </a:rPr>
              <a:t>Temperature: O</a:t>
            </a:r>
            <a:r>
              <a:rPr lang="en-US" baseline="-25000" dirty="0" smtClean="0">
                <a:latin typeface="Chalkboard" charset="0"/>
              </a:rPr>
              <a:t>2</a:t>
            </a:r>
            <a:r>
              <a:rPr lang="en-US" dirty="0" smtClean="0">
                <a:latin typeface="Chalkboard" charset="0"/>
              </a:rPr>
              <a:t> band 56 GHz</a:t>
            </a:r>
          </a:p>
          <a:p>
            <a:pPr lvl="1"/>
            <a:r>
              <a:rPr lang="en-US" dirty="0" smtClean="0">
                <a:latin typeface="Chalkboard" pitchFamily="1" charset="0"/>
                <a:ea typeface="ＭＳ Ｐゴシック" pitchFamily="1" charset="-128"/>
              </a:rPr>
              <a:t>range 0.1-25 mm validated, saturation at 20 mm</a:t>
            </a:r>
          </a:p>
          <a:p>
            <a:pPr lvl="1" eaLnBrk="1" hangingPunct="1">
              <a:lnSpc>
                <a:spcPct val="90000"/>
              </a:lnSpc>
            </a:pPr>
            <a:r>
              <a:rPr lang="en-US" dirty="0" smtClean="0">
                <a:latin typeface="Chalkboard" pitchFamily="1" charset="0"/>
                <a:ea typeface="ＭＳ Ｐゴシック" pitchFamily="1" charset="-128"/>
              </a:rPr>
              <a:t>PWV accuracy: ca 0.1 mm, precision: ca 30 </a:t>
            </a:r>
            <a:r>
              <a:rPr lang="en-US" dirty="0" smtClean="0">
                <a:latin typeface="Symbol" pitchFamily="1" charset="2"/>
                <a:ea typeface="Symbol" pitchFamily="1" charset="2"/>
                <a:cs typeface="Symbol" pitchFamily="1" charset="2"/>
              </a:rPr>
              <a:t>m</a:t>
            </a:r>
            <a:r>
              <a:rPr lang="en-US" dirty="0" smtClean="0">
                <a:latin typeface="Chalkboard" pitchFamily="1" charset="0"/>
                <a:ea typeface="ＭＳ Ｐゴシック" pitchFamily="1" charset="-128"/>
              </a:rPr>
              <a:t>m</a:t>
            </a:r>
          </a:p>
          <a:p>
            <a:pPr lvl="1" eaLnBrk="1" hangingPunct="1">
              <a:lnSpc>
                <a:spcPct val="90000"/>
              </a:lnSpc>
            </a:pPr>
            <a:endParaRPr lang="en-US" dirty="0" smtClean="0">
              <a:latin typeface="Chalkboard" pitchFamily="1" charset="0"/>
              <a:ea typeface="ＭＳ Ｐゴシック" pitchFamily="1" charset="-128"/>
            </a:endParaRPr>
          </a:p>
          <a:p>
            <a:pPr lvl="1"/>
            <a:endParaRPr lang="en-US" dirty="0" smtClean="0">
              <a:latin typeface="Chalkboard" charset="0"/>
            </a:endParaRPr>
          </a:p>
          <a:p>
            <a:pPr lvl="1"/>
            <a:endParaRPr lang="en-US" dirty="0" smtClean="0">
              <a:latin typeface="Chalkboard" charset="0"/>
            </a:endParaRPr>
          </a:p>
          <a:p>
            <a:pPr lvl="1"/>
            <a:endParaRPr lang="en-US" dirty="0" smtClean="0">
              <a:latin typeface="Chalkboard" charset="0"/>
            </a:endParaRPr>
          </a:p>
          <a:p>
            <a:pPr lvl="1"/>
            <a:endParaRPr lang="en-US" dirty="0" smtClean="0">
              <a:latin typeface="Chalkboard" charset="0"/>
            </a:endParaRPr>
          </a:p>
          <a:p>
            <a:pPr lvl="1"/>
            <a:endParaRPr lang="en-US" sz="1200" dirty="0" smtClean="0">
              <a:latin typeface="Chalkboard" charset="0"/>
            </a:endParaRPr>
          </a:p>
          <a:p>
            <a:endParaRPr lang="en-US" dirty="0" smtClean="0">
              <a:latin typeface="Chalkboard" charset="0"/>
            </a:endParaRPr>
          </a:p>
        </p:txBody>
      </p:sp>
      <p:sp>
        <p:nvSpPr>
          <p:cNvPr id="2" name="TextBox 1"/>
          <p:cNvSpPr txBox="1"/>
          <p:nvPr/>
        </p:nvSpPr>
        <p:spPr bwMode="auto">
          <a:xfrm>
            <a:off x="7956376" y="6135107"/>
            <a:ext cx="1059906" cy="246221"/>
          </a:xfrm>
          <a:prstGeom prst="rect">
            <a:avLst/>
          </a:prstGeom>
          <a:noFill/>
          <a:ln w="9525">
            <a:noFill/>
            <a:miter lim="800000"/>
            <a:headEnd/>
            <a:tailEnd/>
          </a:ln>
          <a:effectLst/>
        </p:spPr>
        <p:txBody>
          <a:bodyPr wrap="none" rtlCol="0">
            <a:spAutoFit/>
          </a:bodyPr>
          <a:lstStyle/>
          <a:p>
            <a:r>
              <a:rPr lang="en-US" sz="1000" dirty="0" smtClean="0">
                <a:latin typeface="HelveticaNeueLT Com 65 Md" pitchFamily="34" charset="0"/>
                <a:ea typeface="+mn-ea"/>
                <a:cs typeface="+mn-cs"/>
              </a:rPr>
              <a:t>F. Kerber, ESO</a:t>
            </a:r>
            <a:endParaRPr lang="en-GB" sz="1000" dirty="0" smtClean="0">
              <a:latin typeface="HelveticaNeueLT Com 65 Md" pitchFamily="34" charset="0"/>
              <a:ea typeface="+mn-ea"/>
              <a:cs typeface="+mn-cs"/>
            </a:endParaRPr>
          </a:p>
        </p:txBody>
      </p:sp>
    </p:spTree>
    <p:extLst>
      <p:ext uri="{BB962C8B-B14F-4D97-AF65-F5344CB8AC3E}">
        <p14:creationId xmlns:p14="http://schemas.microsoft.com/office/powerpoint/2010/main" val="16450797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272947" y="63500"/>
            <a:ext cx="7683429" cy="1000125"/>
          </a:xfrm>
        </p:spPr>
        <p:txBody>
          <a:bodyPr>
            <a:normAutofit/>
          </a:bodyPr>
          <a:lstStyle/>
          <a:p>
            <a:r>
              <a:rPr lang="en-US" dirty="0" smtClean="0">
                <a:latin typeface="Chalkboard" pitchFamily="1" charset="0"/>
                <a:ea typeface="ＭＳ Ｐゴシック" pitchFamily="1" charset="-128"/>
              </a:rPr>
              <a:t>LHATPRO - Operational scheme</a:t>
            </a:r>
            <a:endParaRPr lang="en-US" dirty="0"/>
          </a:p>
        </p:txBody>
      </p:sp>
      <p:sp>
        <p:nvSpPr>
          <p:cNvPr id="111619" name="Rectangle 3"/>
          <p:cNvSpPr>
            <a:spLocks noGrp="1" noChangeArrowheads="1"/>
          </p:cNvSpPr>
          <p:nvPr>
            <p:ph type="body" idx="4294967295"/>
          </p:nvPr>
        </p:nvSpPr>
        <p:spPr>
          <a:xfrm>
            <a:off x="1143000" y="1524000"/>
            <a:ext cx="7543800" cy="3886200"/>
          </a:xfrm>
          <a:prstGeom prst="rect">
            <a:avLst/>
          </a:prstGeom>
        </p:spPr>
        <p:txBody>
          <a:bodyPr/>
          <a:lstStyle/>
          <a:p>
            <a:pPr eaLnBrk="1" hangingPunct="1">
              <a:lnSpc>
                <a:spcPct val="90000"/>
              </a:lnSpc>
            </a:pPr>
            <a:r>
              <a:rPr lang="en-US" dirty="0" smtClean="0">
                <a:latin typeface="Chalkboard"/>
                <a:cs typeface="Chalkboard"/>
              </a:rPr>
              <a:t>2-D all-sky scan: step size of 12° azimuth, 12.5° elevation </a:t>
            </a:r>
          </a:p>
          <a:p>
            <a:pPr lvl="1" eaLnBrk="1" hangingPunct="1">
              <a:lnSpc>
                <a:spcPct val="90000"/>
              </a:lnSpc>
            </a:pPr>
            <a:r>
              <a:rPr lang="en-US" dirty="0" smtClean="0">
                <a:latin typeface="Chalkboard"/>
                <a:cs typeface="Chalkboard"/>
              </a:rPr>
              <a:t>duration 6 min, repeated every 6 </a:t>
            </a:r>
            <a:r>
              <a:rPr lang="en-US" dirty="0" err="1" smtClean="0">
                <a:latin typeface="Chalkboard"/>
                <a:cs typeface="Chalkboard"/>
              </a:rPr>
              <a:t>h</a:t>
            </a:r>
            <a:r>
              <a:rPr lang="en-US" dirty="0" smtClean="0">
                <a:latin typeface="Chalkboard"/>
                <a:cs typeface="Chalkboard"/>
              </a:rPr>
              <a:t>; </a:t>
            </a:r>
          </a:p>
          <a:p>
            <a:pPr lvl="1" eaLnBrk="1" hangingPunct="1">
              <a:lnSpc>
                <a:spcPct val="90000"/>
              </a:lnSpc>
            </a:pPr>
            <a:r>
              <a:rPr lang="en-US" dirty="0" smtClean="0">
                <a:latin typeface="Chalkboard"/>
                <a:cs typeface="Chalkboard"/>
              </a:rPr>
              <a:t>1.7% of day</a:t>
            </a:r>
          </a:p>
          <a:p>
            <a:pPr eaLnBrk="1" hangingPunct="1">
              <a:lnSpc>
                <a:spcPct val="90000"/>
              </a:lnSpc>
            </a:pPr>
            <a:r>
              <a:rPr lang="en-US" dirty="0" smtClean="0">
                <a:latin typeface="Chalkboard"/>
                <a:cs typeface="Chalkboard"/>
              </a:rPr>
              <a:t>Cone scan at 30° elevation (</a:t>
            </a:r>
            <a:r>
              <a:rPr lang="en-US" dirty="0" err="1" smtClean="0">
                <a:latin typeface="Chalkboard"/>
                <a:cs typeface="Chalkboard"/>
              </a:rPr>
              <a:t>Hovmöller</a:t>
            </a:r>
            <a:r>
              <a:rPr lang="en-US" dirty="0" smtClean="0">
                <a:latin typeface="Chalkboard"/>
                <a:cs typeface="Chalkboard"/>
              </a:rPr>
              <a:t>): step size 6° </a:t>
            </a:r>
          </a:p>
          <a:p>
            <a:pPr lvl="1" eaLnBrk="1" hangingPunct="1">
              <a:lnSpc>
                <a:spcPct val="90000"/>
              </a:lnSpc>
            </a:pPr>
            <a:r>
              <a:rPr lang="en-US" dirty="0" smtClean="0">
                <a:latin typeface="Chalkboard"/>
                <a:cs typeface="Chalkboard"/>
              </a:rPr>
              <a:t>duration 2.5 min, repeated every 15 min; </a:t>
            </a:r>
          </a:p>
          <a:p>
            <a:pPr lvl="1" eaLnBrk="1" hangingPunct="1">
              <a:lnSpc>
                <a:spcPct val="90000"/>
              </a:lnSpc>
            </a:pPr>
            <a:r>
              <a:rPr lang="en-US" dirty="0" smtClean="0">
                <a:latin typeface="Chalkboard"/>
                <a:cs typeface="Chalkboard"/>
              </a:rPr>
              <a:t>16.7% of day</a:t>
            </a:r>
          </a:p>
          <a:p>
            <a:pPr eaLnBrk="1" hangingPunct="1">
              <a:lnSpc>
                <a:spcPct val="90000"/>
              </a:lnSpc>
            </a:pPr>
            <a:r>
              <a:rPr lang="en-US" dirty="0" smtClean="0">
                <a:latin typeface="Chalkboard"/>
                <a:cs typeface="Chalkboard"/>
              </a:rPr>
              <a:t>Routine observations set to zenith-staring mode </a:t>
            </a:r>
          </a:p>
          <a:p>
            <a:pPr lvl="1" eaLnBrk="1" hangingPunct="1">
              <a:lnSpc>
                <a:spcPct val="90000"/>
              </a:lnSpc>
            </a:pPr>
            <a:r>
              <a:rPr lang="en-US" dirty="0" smtClean="0">
                <a:latin typeface="Chalkboard"/>
                <a:cs typeface="Chalkboard"/>
              </a:rPr>
              <a:t>81.6% of day</a:t>
            </a:r>
            <a:endParaRPr lang="en-US" dirty="0" smtClean="0">
              <a:latin typeface="Chalkboard" charset="0"/>
            </a:endParaRPr>
          </a:p>
          <a:p>
            <a:pPr lvl="1"/>
            <a:endParaRPr lang="en-US" dirty="0" smtClean="0">
              <a:latin typeface="Chalkboard" charset="0"/>
            </a:endParaRPr>
          </a:p>
          <a:p>
            <a:pPr lvl="1"/>
            <a:endParaRPr lang="en-US" dirty="0" smtClean="0">
              <a:latin typeface="Chalkboard" charset="0"/>
            </a:endParaRPr>
          </a:p>
          <a:p>
            <a:pPr lvl="1"/>
            <a:endParaRPr lang="en-US" sz="1200" dirty="0" smtClean="0">
              <a:latin typeface="Chalkboard" charset="0"/>
            </a:endParaRPr>
          </a:p>
          <a:p>
            <a:endParaRPr lang="en-US" dirty="0" smtClean="0">
              <a:latin typeface="Chalkboard" charset="0"/>
            </a:endParaRPr>
          </a:p>
        </p:txBody>
      </p:sp>
      <p:sp>
        <p:nvSpPr>
          <p:cNvPr id="4" name="TextBox 3"/>
          <p:cNvSpPr txBox="1"/>
          <p:nvPr/>
        </p:nvSpPr>
        <p:spPr bwMode="auto">
          <a:xfrm>
            <a:off x="7956376" y="6135107"/>
            <a:ext cx="1059906" cy="246221"/>
          </a:xfrm>
          <a:prstGeom prst="rect">
            <a:avLst/>
          </a:prstGeom>
          <a:noFill/>
          <a:ln w="9525">
            <a:noFill/>
            <a:miter lim="800000"/>
            <a:headEnd/>
            <a:tailEnd/>
          </a:ln>
          <a:effectLst/>
        </p:spPr>
        <p:txBody>
          <a:bodyPr wrap="none" rtlCol="0">
            <a:spAutoFit/>
          </a:bodyPr>
          <a:lstStyle/>
          <a:p>
            <a:r>
              <a:rPr lang="en-US" sz="1000" dirty="0" smtClean="0">
                <a:latin typeface="HelveticaNeueLT Com 65 Md" pitchFamily="34" charset="0"/>
                <a:ea typeface="+mn-ea"/>
                <a:cs typeface="+mn-cs"/>
              </a:rPr>
              <a:t>F. Kerber, ESO</a:t>
            </a:r>
            <a:endParaRPr lang="en-GB" sz="1000" dirty="0" smtClean="0">
              <a:latin typeface="HelveticaNeueLT Com 65 Md" pitchFamily="34" charset="0"/>
              <a:ea typeface="+mn-ea"/>
              <a:cs typeface="+mn-cs"/>
            </a:endParaRPr>
          </a:p>
        </p:txBody>
      </p:sp>
    </p:spTree>
    <p:extLst>
      <p:ext uri="{BB962C8B-B14F-4D97-AF65-F5344CB8AC3E}">
        <p14:creationId xmlns:p14="http://schemas.microsoft.com/office/powerpoint/2010/main" val="39337622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dirty="0" smtClean="0">
                <a:latin typeface="Chalkboard" charset="0"/>
              </a:rPr>
              <a:t>Water </a:t>
            </a:r>
            <a:r>
              <a:rPr lang="en-US" dirty="0" err="1" smtClean="0">
                <a:latin typeface="Chalkboard" charset="0"/>
              </a:rPr>
              <a:t>vapour</a:t>
            </a:r>
            <a:r>
              <a:rPr lang="en-US" dirty="0" smtClean="0">
                <a:latin typeface="Chalkboard" charset="0"/>
              </a:rPr>
              <a:t> monitor</a:t>
            </a:r>
            <a:endParaRPr lang="en-US" dirty="0"/>
          </a:p>
        </p:txBody>
      </p:sp>
      <p:sp>
        <p:nvSpPr>
          <p:cNvPr id="111619" name="Rectangle 3"/>
          <p:cNvSpPr>
            <a:spLocks noGrp="1" noChangeArrowheads="1"/>
          </p:cNvSpPr>
          <p:nvPr>
            <p:ph type="body" idx="4294967295"/>
          </p:nvPr>
        </p:nvSpPr>
        <p:spPr>
          <a:xfrm>
            <a:off x="652256" y="1059742"/>
            <a:ext cx="7924800" cy="1937210"/>
          </a:xfrm>
          <a:prstGeom prst="rect">
            <a:avLst/>
          </a:prstGeom>
        </p:spPr>
        <p:txBody>
          <a:bodyPr/>
          <a:lstStyle/>
          <a:p>
            <a:r>
              <a:rPr lang="en-US" dirty="0" smtClean="0">
                <a:latin typeface="Chalkboard" charset="0"/>
              </a:rPr>
              <a:t>Homogeneity of PWV:</a:t>
            </a:r>
          </a:p>
          <a:p>
            <a:pPr lvl="1"/>
            <a:r>
              <a:rPr lang="en-US" dirty="0" smtClean="0">
                <a:latin typeface="Chalkboard" charset="0"/>
              </a:rPr>
              <a:t>Dependent on absolute PWV</a:t>
            </a:r>
          </a:p>
          <a:p>
            <a:pPr lvl="1"/>
            <a:r>
              <a:rPr lang="en-US" dirty="0" smtClean="0">
                <a:latin typeface="Chalkboard" charset="0"/>
              </a:rPr>
              <a:t>Median </a:t>
            </a:r>
            <a:r>
              <a:rPr lang="en-US" dirty="0" err="1">
                <a:latin typeface="Chalkboard" charset="0"/>
              </a:rPr>
              <a:t>rms</a:t>
            </a:r>
            <a:r>
              <a:rPr lang="en-US" dirty="0">
                <a:latin typeface="Chalkboard" charset="0"/>
              </a:rPr>
              <a:t> about 3</a:t>
            </a:r>
            <a:r>
              <a:rPr lang="en-US" dirty="0" smtClean="0">
                <a:latin typeface="Chalkboard" charset="0"/>
              </a:rPr>
              <a:t>%</a:t>
            </a:r>
          </a:p>
          <a:p>
            <a:pPr lvl="1"/>
            <a:r>
              <a:rPr lang="en-US" dirty="0" err="1">
                <a:latin typeface="Chalkboard"/>
                <a:cs typeface="Chalkboard"/>
              </a:rPr>
              <a:t>Querel</a:t>
            </a:r>
            <a:r>
              <a:rPr lang="en-US" dirty="0">
                <a:latin typeface="Chalkboard"/>
                <a:cs typeface="Chalkboard"/>
              </a:rPr>
              <a:t> &amp; Kerber (2014), SPIE 9147, 914792</a:t>
            </a:r>
          </a:p>
          <a:p>
            <a:pPr lvl="1"/>
            <a:endParaRPr lang="en-US" dirty="0" smtClean="0">
              <a:latin typeface="Chalkboard" charset="0"/>
            </a:endParaRPr>
          </a:p>
          <a:p>
            <a:pPr lvl="1"/>
            <a:endParaRPr lang="en-US" dirty="0" smtClean="0">
              <a:latin typeface="Chalkboard" charset="0"/>
            </a:endParaRPr>
          </a:p>
          <a:p>
            <a:pPr lvl="1"/>
            <a:endParaRPr lang="en-US" dirty="0" smtClean="0">
              <a:latin typeface="Chalkboard" charset="0"/>
            </a:endParaRPr>
          </a:p>
          <a:p>
            <a:pPr lvl="1"/>
            <a:endParaRPr lang="en-US" dirty="0" smtClean="0">
              <a:latin typeface="Chalkboard" charset="0"/>
            </a:endParaRPr>
          </a:p>
          <a:p>
            <a:pPr lvl="1"/>
            <a:endParaRPr lang="en-US" dirty="0" smtClean="0">
              <a:latin typeface="Chalkboard" charset="0"/>
            </a:endParaRPr>
          </a:p>
          <a:p>
            <a:pPr lvl="1"/>
            <a:endParaRPr lang="en-US" dirty="0" smtClean="0">
              <a:latin typeface="Chalkboard" charset="0"/>
            </a:endParaRPr>
          </a:p>
          <a:p>
            <a:pPr lvl="1"/>
            <a:endParaRPr lang="en-US" dirty="0" smtClean="0">
              <a:latin typeface="Chalkboard" charset="0"/>
            </a:endParaRPr>
          </a:p>
          <a:p>
            <a:pPr lvl="1"/>
            <a:endParaRPr lang="en-US" sz="1200" dirty="0" smtClean="0">
              <a:latin typeface="Chalkboard" charset="0"/>
            </a:endParaRPr>
          </a:p>
          <a:p>
            <a:pPr marL="15875" indent="0">
              <a:buNone/>
            </a:pPr>
            <a:endParaRPr lang="en-US" dirty="0" smtClean="0">
              <a:latin typeface="Chalkboard" charset="0"/>
            </a:endParaRPr>
          </a:p>
        </p:txBody>
      </p:sp>
      <p:pic>
        <p:nvPicPr>
          <p:cNvPr id="2" name="Picture 1" descr="RPG_2DMAP_2012-08-17T16_08_32_colo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294" y="3032762"/>
            <a:ext cx="3202867" cy="2839134"/>
          </a:xfrm>
          <a:prstGeom prst="rect">
            <a:avLst/>
          </a:prstGeom>
        </p:spPr>
      </p:pic>
      <p:pic>
        <p:nvPicPr>
          <p:cNvPr id="3" name="Picture 2" descr="1.98 mm zenith PWV (0.085 mm sprea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1505" y="3032762"/>
            <a:ext cx="4412343" cy="2952497"/>
          </a:xfrm>
          <a:prstGeom prst="rect">
            <a:avLst/>
          </a:prstGeom>
        </p:spPr>
      </p:pic>
      <p:sp>
        <p:nvSpPr>
          <p:cNvPr id="6" name="TextBox 5"/>
          <p:cNvSpPr txBox="1"/>
          <p:nvPr/>
        </p:nvSpPr>
        <p:spPr bwMode="auto">
          <a:xfrm>
            <a:off x="7956376" y="6135107"/>
            <a:ext cx="1059906" cy="246221"/>
          </a:xfrm>
          <a:prstGeom prst="rect">
            <a:avLst/>
          </a:prstGeom>
          <a:noFill/>
          <a:ln w="9525">
            <a:noFill/>
            <a:miter lim="800000"/>
            <a:headEnd/>
            <a:tailEnd/>
          </a:ln>
          <a:effectLst/>
        </p:spPr>
        <p:txBody>
          <a:bodyPr wrap="none" rtlCol="0">
            <a:spAutoFit/>
          </a:bodyPr>
          <a:lstStyle/>
          <a:p>
            <a:r>
              <a:rPr lang="en-US" sz="1000" dirty="0" smtClean="0">
                <a:latin typeface="HelveticaNeueLT Com 65 Md" pitchFamily="34" charset="0"/>
                <a:ea typeface="+mn-ea"/>
                <a:cs typeface="+mn-cs"/>
              </a:rPr>
              <a:t>F. Kerber, ESO</a:t>
            </a:r>
            <a:endParaRPr lang="en-GB" sz="1000" dirty="0" smtClean="0">
              <a:latin typeface="HelveticaNeueLT Com 65 Md" pitchFamily="34" charset="0"/>
              <a:ea typeface="+mn-ea"/>
              <a:cs typeface="+mn-cs"/>
            </a:endParaRPr>
          </a:p>
        </p:txBody>
      </p:sp>
    </p:spTree>
    <p:extLst>
      <p:ext uri="{BB962C8B-B14F-4D97-AF65-F5344CB8AC3E}">
        <p14:creationId xmlns:p14="http://schemas.microsoft.com/office/powerpoint/2010/main" val="2930442800"/>
      </p:ext>
    </p:extLst>
  </p:cSld>
  <p:clrMapOvr>
    <a:masterClrMapping/>
  </p:clrMapOvr>
  <p:timing>
    <p:tnLst>
      <p:par>
        <p:cTn id="1" dur="indefinite" restart="never" nodeType="tmRoot"/>
      </p:par>
    </p:tnLst>
  </p:timing>
</p:sld>
</file>

<file path=ppt/theme/theme1.xml><?xml version="1.0" encoding="utf-8"?>
<a:theme xmlns:a="http://schemas.openxmlformats.org/drawingml/2006/main" name="eso-alternative">
  <a:themeElements>
    <a:clrScheme name="ESO-official-B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O-official-B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effectLst/>
      </a:spPr>
      <a:bodyPr wrap="none">
        <a:spAutoFit/>
      </a:bodyPr>
      <a:lstStyle>
        <a:defPPr>
          <a:defRPr sz="1000" dirty="0" smtClean="0">
            <a:latin typeface="HelveticaNeueLT Com 65 Md" pitchFamily="34" charset="0"/>
            <a:ea typeface="+mn-ea"/>
            <a:cs typeface="+mn-cs"/>
          </a:defRPr>
        </a:defPPr>
      </a:lstStyle>
    </a:txDef>
  </a:objectDefaults>
  <a:extraClrSchemeLst>
    <a:extraClrScheme>
      <a:clrScheme name="ESO-official-B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SO-official-B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O-official-B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O-official-B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O-official-B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O-official-B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O-official-B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O-official-B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O-official-B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O-official-B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O-official-B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O-official-B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7650</TotalTime>
  <Words>2042</Words>
  <Application>Microsoft Office PowerPoint</Application>
  <PresentationFormat>On-screen Show (4:3)</PresentationFormat>
  <Paragraphs>358</Paragraphs>
  <Slides>41</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MS PGothic</vt:lpstr>
      <vt:lpstr>MS PGothic</vt:lpstr>
      <vt:lpstr>Arial</vt:lpstr>
      <vt:lpstr>Calibri</vt:lpstr>
      <vt:lpstr>Chalkboard</vt:lpstr>
      <vt:lpstr>HelveticaNeueLT Com 65 Md</vt:lpstr>
      <vt:lpstr>Lucida Grande</vt:lpstr>
      <vt:lpstr>Symbol</vt:lpstr>
      <vt:lpstr>Times New Roman</vt:lpstr>
      <vt:lpstr>Wingdings</vt:lpstr>
      <vt:lpstr>eso-alternative</vt:lpstr>
      <vt:lpstr>PowerPoint Presentation</vt:lpstr>
      <vt:lpstr>Context</vt:lpstr>
      <vt:lpstr>Disclaimer</vt:lpstr>
      <vt:lpstr>Parameters of interest for CTA </vt:lpstr>
      <vt:lpstr>Parameters of interest for CTA </vt:lpstr>
      <vt:lpstr>Sky Quality: Outline</vt:lpstr>
      <vt:lpstr>Pecipitable Water Vapour</vt:lpstr>
      <vt:lpstr>LHATPRO - Operational scheme</vt:lpstr>
      <vt:lpstr>Water vapour monitor</vt:lpstr>
      <vt:lpstr>Episodes of extremely low PWV</vt:lpstr>
      <vt:lpstr>Episodes of extremely low PWV</vt:lpstr>
      <vt:lpstr>Atmospheric modeling</vt:lpstr>
      <vt:lpstr>LHATPRO – IR channel</vt:lpstr>
      <vt:lpstr>ESO Sky quality classification</vt:lpstr>
      <vt:lpstr>LHATPRO – IR channel</vt:lpstr>
      <vt:lpstr>LHATPRO – IR channel Time series analysis</vt:lpstr>
      <vt:lpstr>LHATPRO – IR channel Thick Clouds</vt:lpstr>
      <vt:lpstr>LHATPRO – IR channel Thin Clouds</vt:lpstr>
      <vt:lpstr>LHATPRO – IR channel Clear Skies</vt:lpstr>
      <vt:lpstr>DFA Diagnostic Diagram</vt:lpstr>
      <vt:lpstr>Sky quality classification</vt:lpstr>
      <vt:lpstr>ECMWF Weather Forecasts</vt:lpstr>
      <vt:lpstr>ECMWF Weather Forecasts</vt:lpstr>
      <vt:lpstr>ECMWF Weather Forecasts</vt:lpstr>
      <vt:lpstr>ECMWF Weather Forecasts</vt:lpstr>
      <vt:lpstr>Parameters of interest for CTA </vt:lpstr>
      <vt:lpstr>Climate change: El niño  </vt:lpstr>
      <vt:lpstr>Climate change: severe weather event</vt:lpstr>
      <vt:lpstr>Parameters of interest for CTA </vt:lpstr>
      <vt:lpstr>Seismic Monitor @ Paranal summit</vt:lpstr>
      <vt:lpstr>Seismic Monitor:  Classification of Earthquakes</vt:lpstr>
      <vt:lpstr>Seismic Monitor: VLT control room display</vt:lpstr>
      <vt:lpstr>Seismic Monitor Data Archive</vt:lpstr>
      <vt:lpstr>Parameters of interest for CTA </vt:lpstr>
      <vt:lpstr>Lasers</vt:lpstr>
      <vt:lpstr>Aircraft Avoidance System</vt:lpstr>
      <vt:lpstr>Lasers: LGSF Aircraft Avoidance System</vt:lpstr>
      <vt:lpstr>Lasers: Interaction with ESO and the optical telescopes</vt:lpstr>
      <vt:lpstr>Lasers: LGSF VLT Policies </vt:lpstr>
      <vt:lpstr>Lasers: VLT- AOF 4LGSF</vt:lpstr>
      <vt:lpstr>Lasers: VLT- AOF 4LGSF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 Sarazin</dc:creator>
  <cp:lastModifiedBy>Marc Sarazin</cp:lastModifiedBy>
  <cp:revision>129</cp:revision>
  <dcterms:created xsi:type="dcterms:W3CDTF">2010-12-15T10:15:05Z</dcterms:created>
  <dcterms:modified xsi:type="dcterms:W3CDTF">2016-06-20T11:10:58Z</dcterms:modified>
</cp:coreProperties>
</file>